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85" r:id="rId2"/>
    <p:sldId id="287" r:id="rId3"/>
    <p:sldId id="449" r:id="rId4"/>
    <p:sldId id="464" r:id="rId5"/>
    <p:sldId id="404" r:id="rId6"/>
    <p:sldId id="256" r:id="rId7"/>
    <p:sldId id="429" r:id="rId8"/>
    <p:sldId id="439" r:id="rId9"/>
    <p:sldId id="447" r:id="rId10"/>
    <p:sldId id="428" r:id="rId11"/>
    <p:sldId id="437" r:id="rId12"/>
    <p:sldId id="444" r:id="rId13"/>
    <p:sldId id="435" r:id="rId14"/>
    <p:sldId id="430" r:id="rId15"/>
    <p:sldId id="431" r:id="rId16"/>
    <p:sldId id="438" r:id="rId17"/>
    <p:sldId id="432" r:id="rId18"/>
    <p:sldId id="440" r:id="rId19"/>
    <p:sldId id="441" r:id="rId20"/>
    <p:sldId id="433" r:id="rId21"/>
    <p:sldId id="446" r:id="rId22"/>
    <p:sldId id="445" r:id="rId23"/>
    <p:sldId id="442" r:id="rId24"/>
    <p:sldId id="434" r:id="rId25"/>
    <p:sldId id="443" r:id="rId26"/>
    <p:sldId id="436" r:id="rId27"/>
    <p:sldId id="451" r:id="rId28"/>
    <p:sldId id="452" r:id="rId29"/>
    <p:sldId id="427" r:id="rId30"/>
    <p:sldId id="462" r:id="rId31"/>
    <p:sldId id="455" r:id="rId32"/>
    <p:sldId id="453" r:id="rId33"/>
    <p:sldId id="454" r:id="rId34"/>
    <p:sldId id="456" r:id="rId35"/>
    <p:sldId id="457" r:id="rId36"/>
    <p:sldId id="458" r:id="rId37"/>
    <p:sldId id="463" r:id="rId38"/>
    <p:sldId id="450" r:id="rId39"/>
    <p:sldId id="460" r:id="rId40"/>
    <p:sldId id="461" r:id="rId41"/>
    <p:sldId id="4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96" autoAdjust="0"/>
    <p:restoredTop sz="96931" autoAdjust="0"/>
  </p:normalViewPr>
  <p:slideViewPr>
    <p:cSldViewPr snapToGrid="0">
      <p:cViewPr varScale="1">
        <p:scale>
          <a:sx n="106" d="100"/>
          <a:sy n="106" d="100"/>
        </p:scale>
        <p:origin x="132" y="66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7D722-A3D8-438C-9A73-0BD2B0C0CE0B}" type="datetimeFigureOut">
              <a:rPr lang="en-US" smtClean="0"/>
              <a:t>2023-08-03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46115-0094-4B9D-A856-3522E2C09976}" type="slidenum">
              <a:rPr lang="en-US" smtClean="0"/>
              <a:t>‹#›</a:t>
            </a:fld>
            <a:endParaRPr lang="en-US"/>
          </a:p>
        </p:txBody>
      </p:sp>
    </p:spTree>
    <p:extLst>
      <p:ext uri="{BB962C8B-B14F-4D97-AF65-F5344CB8AC3E}">
        <p14:creationId xmlns:p14="http://schemas.microsoft.com/office/powerpoint/2010/main" val="25819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you are watching Kubernetes web series.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10</a:t>
            </a:fld>
            <a:endParaRPr lang="en-US"/>
          </a:p>
        </p:txBody>
      </p:sp>
    </p:spTree>
    <p:extLst>
      <p:ext uri="{BB962C8B-B14F-4D97-AF65-F5344CB8AC3E}">
        <p14:creationId xmlns:p14="http://schemas.microsoft.com/office/powerpoint/2010/main" val="300017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11</a:t>
            </a:fld>
            <a:endParaRPr lang="en-US"/>
          </a:p>
        </p:txBody>
      </p:sp>
    </p:spTree>
    <p:extLst>
      <p:ext uri="{BB962C8B-B14F-4D97-AF65-F5344CB8AC3E}">
        <p14:creationId xmlns:p14="http://schemas.microsoft.com/office/powerpoint/2010/main" val="381269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12</a:t>
            </a:fld>
            <a:endParaRPr lang="en-US"/>
          </a:p>
        </p:txBody>
      </p:sp>
    </p:spTree>
    <p:extLst>
      <p:ext uri="{BB962C8B-B14F-4D97-AF65-F5344CB8AC3E}">
        <p14:creationId xmlns:p14="http://schemas.microsoft.com/office/powerpoint/2010/main" val="1511652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13</a:t>
            </a:fld>
            <a:endParaRPr lang="en-US"/>
          </a:p>
        </p:txBody>
      </p:sp>
    </p:spTree>
    <p:extLst>
      <p:ext uri="{BB962C8B-B14F-4D97-AF65-F5344CB8AC3E}">
        <p14:creationId xmlns:p14="http://schemas.microsoft.com/office/powerpoint/2010/main" val="227464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14</a:t>
            </a:fld>
            <a:endParaRPr lang="en-US"/>
          </a:p>
        </p:txBody>
      </p:sp>
    </p:spTree>
    <p:extLst>
      <p:ext uri="{BB962C8B-B14F-4D97-AF65-F5344CB8AC3E}">
        <p14:creationId xmlns:p14="http://schemas.microsoft.com/office/powerpoint/2010/main" val="3792626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15</a:t>
            </a:fld>
            <a:endParaRPr lang="en-US"/>
          </a:p>
        </p:txBody>
      </p:sp>
    </p:spTree>
    <p:extLst>
      <p:ext uri="{BB962C8B-B14F-4D97-AF65-F5344CB8AC3E}">
        <p14:creationId xmlns:p14="http://schemas.microsoft.com/office/powerpoint/2010/main" val="61492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16</a:t>
            </a:fld>
            <a:endParaRPr lang="en-US"/>
          </a:p>
        </p:txBody>
      </p:sp>
    </p:spTree>
    <p:extLst>
      <p:ext uri="{BB962C8B-B14F-4D97-AF65-F5344CB8AC3E}">
        <p14:creationId xmlns:p14="http://schemas.microsoft.com/office/powerpoint/2010/main" val="2112377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17</a:t>
            </a:fld>
            <a:endParaRPr lang="en-US"/>
          </a:p>
        </p:txBody>
      </p:sp>
    </p:spTree>
    <p:extLst>
      <p:ext uri="{BB962C8B-B14F-4D97-AF65-F5344CB8AC3E}">
        <p14:creationId xmlns:p14="http://schemas.microsoft.com/office/powerpoint/2010/main" val="1469054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18</a:t>
            </a:fld>
            <a:endParaRPr lang="en-US"/>
          </a:p>
        </p:txBody>
      </p:sp>
    </p:spTree>
    <p:extLst>
      <p:ext uri="{BB962C8B-B14F-4D97-AF65-F5344CB8AC3E}">
        <p14:creationId xmlns:p14="http://schemas.microsoft.com/office/powerpoint/2010/main" val="3506787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19</a:t>
            </a:fld>
            <a:endParaRPr lang="en-US"/>
          </a:p>
        </p:txBody>
      </p:sp>
    </p:spTree>
    <p:extLst>
      <p:ext uri="{BB962C8B-B14F-4D97-AF65-F5344CB8AC3E}">
        <p14:creationId xmlns:p14="http://schemas.microsoft.com/office/powerpoint/2010/main" val="2204394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a:t>
            </a:fld>
            <a:endParaRPr lang="en-US"/>
          </a:p>
        </p:txBody>
      </p:sp>
    </p:spTree>
    <p:extLst>
      <p:ext uri="{BB962C8B-B14F-4D97-AF65-F5344CB8AC3E}">
        <p14:creationId xmlns:p14="http://schemas.microsoft.com/office/powerpoint/2010/main" val="423828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20</a:t>
            </a:fld>
            <a:endParaRPr lang="en-US"/>
          </a:p>
        </p:txBody>
      </p:sp>
    </p:spTree>
    <p:extLst>
      <p:ext uri="{BB962C8B-B14F-4D97-AF65-F5344CB8AC3E}">
        <p14:creationId xmlns:p14="http://schemas.microsoft.com/office/powerpoint/2010/main" val="2589115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21</a:t>
            </a:fld>
            <a:endParaRPr lang="en-US"/>
          </a:p>
        </p:txBody>
      </p:sp>
    </p:spTree>
    <p:extLst>
      <p:ext uri="{BB962C8B-B14F-4D97-AF65-F5344CB8AC3E}">
        <p14:creationId xmlns:p14="http://schemas.microsoft.com/office/powerpoint/2010/main" val="1879274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22</a:t>
            </a:fld>
            <a:endParaRPr lang="en-US"/>
          </a:p>
        </p:txBody>
      </p:sp>
    </p:spTree>
    <p:extLst>
      <p:ext uri="{BB962C8B-B14F-4D97-AF65-F5344CB8AC3E}">
        <p14:creationId xmlns:p14="http://schemas.microsoft.com/office/powerpoint/2010/main" val="539973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23</a:t>
            </a:fld>
            <a:endParaRPr lang="en-US"/>
          </a:p>
        </p:txBody>
      </p:sp>
    </p:spTree>
    <p:extLst>
      <p:ext uri="{BB962C8B-B14F-4D97-AF65-F5344CB8AC3E}">
        <p14:creationId xmlns:p14="http://schemas.microsoft.com/office/powerpoint/2010/main" val="4191964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24</a:t>
            </a:fld>
            <a:endParaRPr lang="en-US"/>
          </a:p>
        </p:txBody>
      </p:sp>
    </p:spTree>
    <p:extLst>
      <p:ext uri="{BB962C8B-B14F-4D97-AF65-F5344CB8AC3E}">
        <p14:creationId xmlns:p14="http://schemas.microsoft.com/office/powerpoint/2010/main" val="2507979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25</a:t>
            </a:fld>
            <a:endParaRPr lang="en-US"/>
          </a:p>
        </p:txBody>
      </p:sp>
    </p:spTree>
    <p:extLst>
      <p:ext uri="{BB962C8B-B14F-4D97-AF65-F5344CB8AC3E}">
        <p14:creationId xmlns:p14="http://schemas.microsoft.com/office/powerpoint/2010/main" val="1451581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26</a:t>
            </a:fld>
            <a:endParaRPr lang="en-US"/>
          </a:p>
        </p:txBody>
      </p:sp>
    </p:spTree>
    <p:extLst>
      <p:ext uri="{BB962C8B-B14F-4D97-AF65-F5344CB8AC3E}">
        <p14:creationId xmlns:p14="http://schemas.microsoft.com/office/powerpoint/2010/main" val="117799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27</a:t>
            </a:fld>
            <a:endParaRPr lang="en-US"/>
          </a:p>
        </p:txBody>
      </p:sp>
    </p:spTree>
    <p:extLst>
      <p:ext uri="{BB962C8B-B14F-4D97-AF65-F5344CB8AC3E}">
        <p14:creationId xmlns:p14="http://schemas.microsoft.com/office/powerpoint/2010/main" val="3577243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28</a:t>
            </a:fld>
            <a:endParaRPr lang="en-US"/>
          </a:p>
        </p:txBody>
      </p:sp>
    </p:spTree>
    <p:extLst>
      <p:ext uri="{BB962C8B-B14F-4D97-AF65-F5344CB8AC3E}">
        <p14:creationId xmlns:p14="http://schemas.microsoft.com/office/powerpoint/2010/main" val="258922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29</a:t>
            </a:fld>
            <a:endParaRPr lang="en-US"/>
          </a:p>
        </p:txBody>
      </p:sp>
    </p:spTree>
    <p:extLst>
      <p:ext uri="{BB962C8B-B14F-4D97-AF65-F5344CB8AC3E}">
        <p14:creationId xmlns:p14="http://schemas.microsoft.com/office/powerpoint/2010/main" val="154626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a:t>
            </a:fld>
            <a:endParaRPr lang="en-US"/>
          </a:p>
        </p:txBody>
      </p:sp>
    </p:spTree>
    <p:extLst>
      <p:ext uri="{BB962C8B-B14F-4D97-AF65-F5344CB8AC3E}">
        <p14:creationId xmlns:p14="http://schemas.microsoft.com/office/powerpoint/2010/main" val="233482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30</a:t>
            </a:fld>
            <a:endParaRPr lang="en-US"/>
          </a:p>
        </p:txBody>
      </p:sp>
    </p:spTree>
    <p:extLst>
      <p:ext uri="{BB962C8B-B14F-4D97-AF65-F5344CB8AC3E}">
        <p14:creationId xmlns:p14="http://schemas.microsoft.com/office/powerpoint/2010/main" val="102888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31</a:t>
            </a:fld>
            <a:endParaRPr lang="en-US"/>
          </a:p>
        </p:txBody>
      </p:sp>
    </p:spTree>
    <p:extLst>
      <p:ext uri="{BB962C8B-B14F-4D97-AF65-F5344CB8AC3E}">
        <p14:creationId xmlns:p14="http://schemas.microsoft.com/office/powerpoint/2010/main" val="352660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32</a:t>
            </a:fld>
            <a:endParaRPr lang="en-US"/>
          </a:p>
        </p:txBody>
      </p:sp>
    </p:spTree>
    <p:extLst>
      <p:ext uri="{BB962C8B-B14F-4D97-AF65-F5344CB8AC3E}">
        <p14:creationId xmlns:p14="http://schemas.microsoft.com/office/powerpoint/2010/main" val="4241481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33</a:t>
            </a:fld>
            <a:endParaRPr lang="en-US"/>
          </a:p>
        </p:txBody>
      </p:sp>
    </p:spTree>
    <p:extLst>
      <p:ext uri="{BB962C8B-B14F-4D97-AF65-F5344CB8AC3E}">
        <p14:creationId xmlns:p14="http://schemas.microsoft.com/office/powerpoint/2010/main" val="814808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34</a:t>
            </a:fld>
            <a:endParaRPr lang="en-US"/>
          </a:p>
        </p:txBody>
      </p:sp>
    </p:spTree>
    <p:extLst>
      <p:ext uri="{BB962C8B-B14F-4D97-AF65-F5344CB8AC3E}">
        <p14:creationId xmlns:p14="http://schemas.microsoft.com/office/powerpoint/2010/main" val="731874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35</a:t>
            </a:fld>
            <a:endParaRPr lang="en-US"/>
          </a:p>
        </p:txBody>
      </p:sp>
    </p:spTree>
    <p:extLst>
      <p:ext uri="{BB962C8B-B14F-4D97-AF65-F5344CB8AC3E}">
        <p14:creationId xmlns:p14="http://schemas.microsoft.com/office/powerpoint/2010/main" val="118633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36</a:t>
            </a:fld>
            <a:endParaRPr lang="en-US"/>
          </a:p>
        </p:txBody>
      </p:sp>
    </p:spTree>
    <p:extLst>
      <p:ext uri="{BB962C8B-B14F-4D97-AF65-F5344CB8AC3E}">
        <p14:creationId xmlns:p14="http://schemas.microsoft.com/office/powerpoint/2010/main" val="3061197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37</a:t>
            </a:fld>
            <a:endParaRPr lang="en-US"/>
          </a:p>
        </p:txBody>
      </p:sp>
    </p:spTree>
    <p:extLst>
      <p:ext uri="{BB962C8B-B14F-4D97-AF65-F5344CB8AC3E}">
        <p14:creationId xmlns:p14="http://schemas.microsoft.com/office/powerpoint/2010/main" val="3337044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understand how to add the annotation in the object metadata and at pod level. In this topic, we will try to learn how to delete the annotation at metadata &amp; pod level. </a:t>
            </a:r>
          </a:p>
        </p:txBody>
      </p:sp>
      <p:sp>
        <p:nvSpPr>
          <p:cNvPr id="4" name="Slide Number Placeholder 3"/>
          <p:cNvSpPr>
            <a:spLocks noGrp="1"/>
          </p:cNvSpPr>
          <p:nvPr>
            <p:ph type="sldNum" sz="quarter" idx="5"/>
          </p:nvPr>
        </p:nvSpPr>
        <p:spPr/>
        <p:txBody>
          <a:bodyPr/>
          <a:lstStyle/>
          <a:p>
            <a:fld id="{B2DEE7FB-FC25-4D97-9F24-771A81FCE9EC}" type="slidenum">
              <a:rPr lang="en-US" smtClean="0"/>
              <a:t>38</a:t>
            </a:fld>
            <a:endParaRPr lang="en-US"/>
          </a:p>
        </p:txBody>
      </p:sp>
    </p:spTree>
    <p:extLst>
      <p:ext uri="{BB962C8B-B14F-4D97-AF65-F5344CB8AC3E}">
        <p14:creationId xmlns:p14="http://schemas.microsoft.com/office/powerpoint/2010/main" val="413826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if we have annotation there in the metadata section.</a:t>
            </a:r>
          </a:p>
          <a:p>
            <a:r>
              <a:rPr lang="en-US" dirty="0"/>
              <a:t>Click, if we execute this command, by using </a:t>
            </a:r>
            <a:r>
              <a:rPr lang="en-US" dirty="0" err="1"/>
              <a:t>json</a:t>
            </a:r>
            <a:r>
              <a:rPr lang="en-US" dirty="0"/>
              <a:t> query “.</a:t>
            </a:r>
            <a:r>
              <a:rPr lang="en-US" dirty="0" err="1"/>
              <a:t>metadata.annotation</a:t>
            </a:r>
            <a:r>
              <a:rPr lang="en-US" dirty="0"/>
              <a:t>”, we get to know that we have two annotations.</a:t>
            </a:r>
          </a:p>
          <a:p>
            <a:endParaRPr lang="en-US" dirty="0"/>
          </a:p>
          <a:p>
            <a:r>
              <a:rPr lang="en-US" dirty="0"/>
              <a:t>Click, let’s remove application key annotation from there. </a:t>
            </a:r>
          </a:p>
          <a:p>
            <a:endParaRPr lang="en-US" dirty="0"/>
          </a:p>
          <a:p>
            <a:r>
              <a:rPr lang="en-US" dirty="0"/>
              <a:t>Click, In order to remove the annotation, we can use “kubectl annotate” command then object type after that object name and in the last we mention the annotation key name, in our case it is application with minus (-) sign. Same as it is we used for labels. </a:t>
            </a:r>
          </a:p>
          <a:p>
            <a:endParaRPr lang="en-US" dirty="0"/>
          </a:p>
          <a:p>
            <a:r>
              <a:rPr lang="en-US" dirty="0"/>
              <a:t>Click, another way is to use “kubectl patch” command by using “op”. “op” means operations and then use remove. Here, remove is a method. </a:t>
            </a:r>
          </a:p>
          <a:p>
            <a:endParaRPr lang="en-US" dirty="0"/>
          </a:p>
          <a:p>
            <a:r>
              <a:rPr lang="en-US" dirty="0"/>
              <a:t>Click, If you want to more information for how </a:t>
            </a:r>
            <a:r>
              <a:rPr lang="en-US" dirty="0" err="1"/>
              <a:t>json</a:t>
            </a:r>
            <a:r>
              <a:rPr lang="en-US" dirty="0"/>
              <a:t> patch work then, you may refer to this link. </a:t>
            </a:r>
          </a:p>
          <a:p>
            <a:endParaRPr lang="en-US" dirty="0"/>
          </a:p>
          <a:p>
            <a:r>
              <a:rPr lang="en-US" dirty="0"/>
              <a:t>In the last, we use path i.e. /metadata/annotations/application, that’s it. </a:t>
            </a:r>
          </a:p>
          <a:p>
            <a:endParaRPr lang="en-US" dirty="0"/>
          </a:p>
          <a:p>
            <a:r>
              <a:rPr lang="en-US" dirty="0"/>
              <a:t>Click, we can verify, by executing this command and we should observe this time only one annotation.</a:t>
            </a:r>
          </a:p>
          <a:p>
            <a:endParaRPr lang="en-US" dirty="0"/>
          </a:p>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39</a:t>
            </a:fld>
            <a:endParaRPr lang="en-US"/>
          </a:p>
        </p:txBody>
      </p:sp>
    </p:spTree>
    <p:extLst>
      <p:ext uri="{BB962C8B-B14F-4D97-AF65-F5344CB8AC3E}">
        <p14:creationId xmlns:p14="http://schemas.microsoft.com/office/powerpoint/2010/main" val="3603894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a:t>
            </a:fld>
            <a:endParaRPr lang="en-US"/>
          </a:p>
        </p:txBody>
      </p:sp>
    </p:spTree>
    <p:extLst>
      <p:ext uri="{BB962C8B-B14F-4D97-AF65-F5344CB8AC3E}">
        <p14:creationId xmlns:p14="http://schemas.microsoft.com/office/powerpoint/2010/main" val="2419476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I am going to show you how to remove the annotation at POD level. </a:t>
            </a:r>
          </a:p>
          <a:p>
            <a:endParaRPr lang="en-US" dirty="0"/>
          </a:p>
          <a:p>
            <a:r>
              <a:rPr lang="en-US" dirty="0"/>
              <a:t>Click, First, check if annotation is there at pod level. Yes, we have “pod/</a:t>
            </a:r>
            <a:r>
              <a:rPr lang="en-US" dirty="0" err="1"/>
              <a:t>osversion</a:t>
            </a:r>
            <a:r>
              <a:rPr lang="en-US" dirty="0"/>
              <a:t>” annotation is there.</a:t>
            </a:r>
          </a:p>
          <a:p>
            <a:endParaRPr lang="en-US" dirty="0"/>
          </a:p>
          <a:p>
            <a:r>
              <a:rPr lang="en-US" dirty="0"/>
              <a:t>Click, Lets delete this annotation by using “kubectl patch” command. Please, keep in mind that we have to use “tilde sign and then numeric 1 instead of “forward slash”.</a:t>
            </a:r>
          </a:p>
          <a:p>
            <a:endParaRPr lang="en-US" dirty="0"/>
          </a:p>
          <a:p>
            <a:r>
              <a:rPr lang="en-US" dirty="0"/>
              <a:t>Click, we can verify if our pod’s annotation is removed ?</a:t>
            </a:r>
          </a:p>
          <a:p>
            <a:r>
              <a:rPr lang="en-US" dirty="0"/>
              <a:t>Null </a:t>
            </a:r>
            <a:r>
              <a:rPr lang="en-US" dirty="0" err="1"/>
              <a:t>ouput</a:t>
            </a:r>
            <a:r>
              <a:rPr lang="en-US" dirty="0"/>
              <a:t> means there is no pod’s annotation.</a:t>
            </a:r>
          </a:p>
          <a:p>
            <a:endParaRPr lang="en-US" dirty="0"/>
          </a:p>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40</a:t>
            </a:fld>
            <a:endParaRPr lang="en-US"/>
          </a:p>
        </p:txBody>
      </p:sp>
    </p:spTree>
    <p:extLst>
      <p:ext uri="{BB962C8B-B14F-4D97-AF65-F5344CB8AC3E}">
        <p14:creationId xmlns:p14="http://schemas.microsoft.com/office/powerpoint/2010/main" val="3004013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endParaRPr>
          </a:p>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41</a:t>
            </a:fld>
            <a:endParaRPr lang="en-US"/>
          </a:p>
        </p:txBody>
      </p:sp>
    </p:spTree>
    <p:extLst>
      <p:ext uri="{BB962C8B-B14F-4D97-AF65-F5344CB8AC3E}">
        <p14:creationId xmlns:p14="http://schemas.microsoft.com/office/powerpoint/2010/main" val="3510862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5</a:t>
            </a:fld>
            <a:endParaRPr lang="en-US"/>
          </a:p>
        </p:txBody>
      </p:sp>
    </p:spTree>
    <p:extLst>
      <p:ext uri="{BB962C8B-B14F-4D97-AF65-F5344CB8AC3E}">
        <p14:creationId xmlns:p14="http://schemas.microsoft.com/office/powerpoint/2010/main" val="163490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6</a:t>
            </a:fld>
            <a:endParaRPr lang="en-US"/>
          </a:p>
        </p:txBody>
      </p:sp>
    </p:spTree>
    <p:extLst>
      <p:ext uri="{BB962C8B-B14F-4D97-AF65-F5344CB8AC3E}">
        <p14:creationId xmlns:p14="http://schemas.microsoft.com/office/powerpoint/2010/main" val="732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7</a:t>
            </a:fld>
            <a:endParaRPr lang="en-US"/>
          </a:p>
        </p:txBody>
      </p:sp>
    </p:spTree>
    <p:extLst>
      <p:ext uri="{BB962C8B-B14F-4D97-AF65-F5344CB8AC3E}">
        <p14:creationId xmlns:p14="http://schemas.microsoft.com/office/powerpoint/2010/main" val="510054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46115-0094-4B9D-A856-3522E2C09976}" type="slidenum">
              <a:rPr lang="en-US" smtClean="0"/>
              <a:t>8</a:t>
            </a:fld>
            <a:endParaRPr lang="en-US"/>
          </a:p>
        </p:txBody>
      </p:sp>
    </p:spTree>
    <p:extLst>
      <p:ext uri="{BB962C8B-B14F-4D97-AF65-F5344CB8AC3E}">
        <p14:creationId xmlns:p14="http://schemas.microsoft.com/office/powerpoint/2010/main" val="3394719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DEE7FB-FC25-4D97-9F24-771A81FCE9EC}" type="slidenum">
              <a:rPr lang="en-US" smtClean="0"/>
              <a:t>9</a:t>
            </a:fld>
            <a:endParaRPr lang="en-US"/>
          </a:p>
        </p:txBody>
      </p:sp>
    </p:spTree>
    <p:extLst>
      <p:ext uri="{BB962C8B-B14F-4D97-AF65-F5344CB8AC3E}">
        <p14:creationId xmlns:p14="http://schemas.microsoft.com/office/powerpoint/2010/main" val="402980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9492-0FBC-C4F8-1E59-C3436652B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A2A9D-D401-2E04-9D20-0B4D008EE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EE7948-9DB7-F432-E2BC-C57321A42FC5}"/>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7772583E-4F91-5330-24BE-D109C07C2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B1B5D2-BD31-8EC1-D936-82D7CE797ED2}"/>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1606769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F085-7A93-571F-3C91-E98856A57E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975F1D-565E-CB4D-5CCC-B99F947635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2190C-53B2-CD93-97A6-E8994500AF11}"/>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E6CBA8A4-6289-D984-4FAD-0FA4BAD9A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B480-BAD5-7E5F-5426-5ED0FF4B0D54}"/>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4021672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181B3F-F13C-41D3-4281-3CF19C6454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F6136-6911-BAF1-B9FB-D8BC195FF3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B5ABE-2016-D865-714E-3F51C4D90BE1}"/>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1208FCB2-699D-5D4B-95A1-5CE4D6034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C17902-D6EE-5DE1-38CD-0D8F0F2ECE7F}"/>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1664376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78C1-9E9D-B5EB-9996-B9A8471B0B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9FAC1-4202-D351-58C6-7787A4F22C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F31B8-8242-25D7-4686-08BFB33B9004}"/>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6F67D703-FFC3-FCF8-FA04-7C2246BAB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3AB4F-4EFE-4D55-B191-2455EE666B4C}"/>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270578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7EAC-D989-0EFF-C250-93910E842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04E58-B047-0ED8-A339-2B508C062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A0B6A0-54C7-FD76-8E56-A8BDEA6773DE}"/>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64F51042-634A-C3C7-4AC4-98690111F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CC6C7-5A0C-B50C-E012-400F5B0DFC11}"/>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09587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EE04-0A35-26D0-FDF7-6231A31272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9B3846-A8AA-236A-B11D-CDFF48C1F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45AB62-D290-1340-3192-EC72016B5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08D678-9FA8-7D67-D3FB-CE84A450207B}"/>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6" name="Footer Placeholder 5">
            <a:extLst>
              <a:ext uri="{FF2B5EF4-FFF2-40B4-BE49-F238E27FC236}">
                <a16:creationId xmlns:a16="http://schemas.microsoft.com/office/drawing/2014/main" id="{FB548227-D2D7-47BA-6BF5-E6B619E8F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03A6C9-846A-5998-A80B-35828155D02D}"/>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557129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2876-2555-935D-E0CF-D94AFB0AC3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B979A-455C-F0C2-ABD7-C419610EBB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F7D72D-993E-8421-302E-A9CF9CEEF7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4BFD67-FE72-8D87-BE9E-A8320CBD1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340573-D0C8-66E1-6567-A0404FA99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98175-9517-CD92-3F5D-8195306632A5}"/>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8" name="Footer Placeholder 7">
            <a:extLst>
              <a:ext uri="{FF2B5EF4-FFF2-40B4-BE49-F238E27FC236}">
                <a16:creationId xmlns:a16="http://schemas.microsoft.com/office/drawing/2014/main" id="{7E24A29D-0311-31A1-FBBA-5A44A68CDB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ACA754-82AD-0B32-FDF6-5EE03C5D89A6}"/>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239686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1784-8C07-27C0-DF96-BBD7FDCEC1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08FED-3CE8-1F18-4019-3F96AA4A1870}"/>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4" name="Footer Placeholder 3">
            <a:extLst>
              <a:ext uri="{FF2B5EF4-FFF2-40B4-BE49-F238E27FC236}">
                <a16:creationId xmlns:a16="http://schemas.microsoft.com/office/drawing/2014/main" id="{425945EC-30CF-154C-A51A-3800F96D37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7E641E-1902-376F-47A0-BACF6A96F763}"/>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633330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D4D675-55C0-8029-76F8-B5E5022B18D0}"/>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3" name="Footer Placeholder 2">
            <a:extLst>
              <a:ext uri="{FF2B5EF4-FFF2-40B4-BE49-F238E27FC236}">
                <a16:creationId xmlns:a16="http://schemas.microsoft.com/office/drawing/2014/main" id="{D7719C12-A503-CD32-5621-79E2F5A67F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845879-0861-0BB0-9109-25535A2A8512}"/>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103538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29CF-717C-B967-5F27-649658319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2095EA-16C4-58C1-D9CA-015AE08DB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978B81-F9D1-9D27-764D-C388C9D96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A015F-B23B-CDC3-C605-8A9EE742FF1C}"/>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6" name="Footer Placeholder 5">
            <a:extLst>
              <a:ext uri="{FF2B5EF4-FFF2-40B4-BE49-F238E27FC236}">
                <a16:creationId xmlns:a16="http://schemas.microsoft.com/office/drawing/2014/main" id="{35702C76-6046-56A8-22C2-8DAA6ABF0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82D5E-324F-B805-30EB-6C10DF7C4CE7}"/>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4274225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C45BF-6E5E-3801-AEDC-467811B324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53B8CC-53B9-E946-AA6A-21D0DAC38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117F54-44A5-7F51-5544-91409B23B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6F7B9-F4F4-3DAC-666C-1452B22E30A8}"/>
              </a:ext>
            </a:extLst>
          </p:cNvPr>
          <p:cNvSpPr>
            <a:spLocks noGrp="1"/>
          </p:cNvSpPr>
          <p:nvPr>
            <p:ph type="dt" sz="half" idx="10"/>
          </p:nvPr>
        </p:nvSpPr>
        <p:spPr/>
        <p:txBody>
          <a:bodyPr/>
          <a:lstStyle/>
          <a:p>
            <a:fld id="{F293437E-3762-40C1-A4B4-6DA5DA47A08E}" type="datetimeFigureOut">
              <a:rPr lang="en-US" smtClean="0"/>
              <a:t>2023-08-03</a:t>
            </a:fld>
            <a:endParaRPr lang="en-US"/>
          </a:p>
        </p:txBody>
      </p:sp>
      <p:sp>
        <p:nvSpPr>
          <p:cNvPr id="6" name="Footer Placeholder 5">
            <a:extLst>
              <a:ext uri="{FF2B5EF4-FFF2-40B4-BE49-F238E27FC236}">
                <a16:creationId xmlns:a16="http://schemas.microsoft.com/office/drawing/2014/main" id="{781AA27A-8331-D88F-4C6C-F76231DAE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1C562-E371-4882-9D36-6F4FBBEA5556}"/>
              </a:ext>
            </a:extLst>
          </p:cNvPr>
          <p:cNvSpPr>
            <a:spLocks noGrp="1"/>
          </p:cNvSpPr>
          <p:nvPr>
            <p:ph type="sldNum" sz="quarter" idx="12"/>
          </p:nvPr>
        </p:nvSpPr>
        <p:spPr/>
        <p:txBody>
          <a:bodyPr/>
          <a:lstStyle/>
          <a:p>
            <a:fld id="{0AC9A2AB-908F-48ED-9D64-886116E0F895}" type="slidenum">
              <a:rPr lang="en-US" smtClean="0"/>
              <a:t>‹#›</a:t>
            </a:fld>
            <a:endParaRPr lang="en-US"/>
          </a:p>
        </p:txBody>
      </p:sp>
    </p:spTree>
    <p:extLst>
      <p:ext uri="{BB962C8B-B14F-4D97-AF65-F5344CB8AC3E}">
        <p14:creationId xmlns:p14="http://schemas.microsoft.com/office/powerpoint/2010/main" val="350947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0EC72-D6B2-DF43-20C9-71BD67869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C8B6FA-CC24-8F23-8B1F-1FD6D9B298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176181-F29A-97F9-9C70-50D3012565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3437E-3762-40C1-A4B4-6DA5DA47A08E}" type="datetimeFigureOut">
              <a:rPr lang="en-US" smtClean="0"/>
              <a:t>2023-08-03</a:t>
            </a:fld>
            <a:endParaRPr lang="en-US"/>
          </a:p>
        </p:txBody>
      </p:sp>
      <p:sp>
        <p:nvSpPr>
          <p:cNvPr id="5" name="Footer Placeholder 4">
            <a:extLst>
              <a:ext uri="{FF2B5EF4-FFF2-40B4-BE49-F238E27FC236}">
                <a16:creationId xmlns:a16="http://schemas.microsoft.com/office/drawing/2014/main" id="{E892BC6B-BA8E-AA61-A807-1640642F8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E11CFB-86B8-37BD-2D5E-93DD00B425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9A2AB-908F-48ED-9D64-886116E0F895}" type="slidenum">
              <a:rPr lang="en-US" smtClean="0"/>
              <a:t>‹#›</a:t>
            </a:fld>
            <a:endParaRPr lang="en-US"/>
          </a:p>
        </p:txBody>
      </p:sp>
    </p:spTree>
    <p:extLst>
      <p:ext uri="{BB962C8B-B14F-4D97-AF65-F5344CB8AC3E}">
        <p14:creationId xmlns:p14="http://schemas.microsoft.com/office/powerpoint/2010/main" val="223254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761456" y="3467405"/>
            <a:ext cx="2833715" cy="2523028"/>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600" dirty="0"/>
          </a:p>
        </p:txBody>
      </p:sp>
      <p:sp>
        <p:nvSpPr>
          <p:cNvPr id="3" name="Rectangle 2">
            <a:extLst>
              <a:ext uri="{FF2B5EF4-FFF2-40B4-BE49-F238E27FC236}">
                <a16:creationId xmlns:a16="http://schemas.microsoft.com/office/drawing/2014/main" id="{A639E636-CA3C-4DD1-88E5-CCC4F0C3C880}"/>
              </a:ext>
            </a:extLst>
          </p:cNvPr>
          <p:cNvSpPr/>
          <p:nvPr/>
        </p:nvSpPr>
        <p:spPr>
          <a:xfrm>
            <a:off x="3953690" y="4023359"/>
            <a:ext cx="2437424" cy="154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highlight>
                  <a:srgbClr val="FF0000"/>
                </a:highlight>
              </a:rPr>
              <a:t>Kubernetes</a:t>
            </a:r>
            <a:r>
              <a:rPr lang="en-US" sz="2800" b="1" dirty="0"/>
              <a:t>    </a:t>
            </a:r>
          </a:p>
          <a:p>
            <a:pPr algn="ctr"/>
            <a:r>
              <a:rPr lang="en-US" sz="3200" b="1" dirty="0"/>
              <a:t>Labels</a:t>
            </a:r>
            <a:endParaRPr lang="en-US" sz="2800" b="1" dirty="0"/>
          </a:p>
          <a:p>
            <a:pPr algn="ctr"/>
            <a:r>
              <a:rPr lang="en-US" sz="2000" b="1" dirty="0"/>
              <a:t>&amp;</a:t>
            </a:r>
            <a:endParaRPr lang="en-US" sz="2800" b="1" dirty="0"/>
          </a:p>
          <a:p>
            <a:pPr algn="ctr"/>
            <a:r>
              <a:rPr lang="en-US" sz="3200" b="1" dirty="0"/>
              <a:t>Annotations</a:t>
            </a:r>
            <a:endParaRPr lang="en-US" b="1" dirty="0"/>
          </a:p>
        </p:txBody>
      </p:sp>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5" autoRev="1" fill="remove"/>
                                            <p:tgtEl>
                                              <p:spTgt spid="18"/>
                                            </p:tgtEl>
                                            <p:attrNameLst>
                                              <p:attrName>style.color</p:attrName>
                                            </p:attrNameLst>
                                          </p:cBhvr>
                                          <p:to>
                                            <a:schemeClr val="bg1"/>
                                          </p:to>
                                        </p:animClr>
                                        <p:animClr clrSpc="rgb" dir="cw">
                                          <p:cBhvr>
                                            <p:cTn id="36" dur="5" autoRev="1" fill="remove"/>
                                            <p:tgtEl>
                                              <p:spTgt spid="18"/>
                                            </p:tgtEl>
                                            <p:attrNameLst>
                                              <p:attrName>fillcolor</p:attrName>
                                            </p:attrNameLst>
                                          </p:cBhvr>
                                          <p:to>
                                            <a:schemeClr val="bg1"/>
                                          </p:to>
                                        </p:animClr>
                                        <p:set>
                                          <p:cBhvr>
                                            <p:cTn id="37" dur="5" autoRev="1" fill="remove"/>
                                            <p:tgtEl>
                                              <p:spTgt spid="18"/>
                                            </p:tgtEl>
                                            <p:attrNameLst>
                                              <p:attrName>fill.type</p:attrName>
                                            </p:attrNameLst>
                                          </p:cBhvr>
                                          <p:to>
                                            <p:strVal val="solid"/>
                                          </p:to>
                                        </p:set>
                                        <p:set>
                                          <p:cBhvr>
                                            <p:cTn id="38" dur="5" autoRev="1" fill="remove"/>
                                            <p:tgtEl>
                                              <p:spTgt spid="18"/>
                                            </p:tgtEl>
                                            <p:attrNameLst>
                                              <p:attrName>fill.on</p:attrName>
                                            </p:attrNameLst>
                                          </p:cBhvr>
                                          <p:to>
                                            <p:strVal val="true"/>
                                          </p:to>
                                        </p:set>
                                      </p:childTnLst>
                                    </p:cTn>
                                  </p:par>
                                  <p:par>
                                    <p:cTn id="39" presetID="34" presetClass="emph" presetSubtype="0" fill="hold" grpId="2" nodeType="withEffect">
                                      <p:stCondLst>
                                        <p:cond delay="0"/>
                                      </p:stCondLst>
                                      <p:iterate type="lt">
                                        <p:tmPct val="10000"/>
                                      </p:iterate>
                                      <p:childTnLst>
                                        <p:animMotion origin="layout" path="M 3.125E-6 -4.07407E-6 L 3.125E-6 -0.07222 " pathEditMode="relative" rAng="0" ptsTypes="AA">
                                          <p:cBhvr>
                                            <p:cTn id="40" dur="250" accel="50000" decel="50000" autoRev="1" fill="hold">
                                              <p:stCondLst>
                                                <p:cond delay="0"/>
                                              </p:stCondLst>
                                            </p:cTn>
                                            <p:tgtEl>
                                              <p:spTgt spid="18"/>
                                            </p:tgtEl>
                                            <p:attrNameLst>
                                              <p:attrName>ppt_x</p:attrName>
                                              <p:attrName>ppt_y</p:attrName>
                                            </p:attrNameLst>
                                          </p:cBhvr>
                                          <p:rCtr x="0" y="-3611"/>
                                        </p:animMotion>
                                        <p:animRot by="1500000">
                                          <p:cBhvr>
                                            <p:cTn id="41" dur="125" fill="hold">
                                              <p:stCondLst>
                                                <p:cond delay="0"/>
                                              </p:stCondLst>
                                            </p:cTn>
                                            <p:tgtEl>
                                              <p:spTgt spid="18"/>
                                            </p:tgtEl>
                                            <p:attrNameLst>
                                              <p:attrName>r</p:attrName>
                                            </p:attrNameLst>
                                          </p:cBhvr>
                                        </p:animRot>
                                        <p:animRot by="-1500000">
                                          <p:cBhvr>
                                            <p:cTn id="42" dur="125" fill="hold">
                                              <p:stCondLst>
                                                <p:cond delay="125"/>
                                              </p:stCondLst>
                                            </p:cTn>
                                            <p:tgtEl>
                                              <p:spTgt spid="18"/>
                                            </p:tgtEl>
                                            <p:attrNameLst>
                                              <p:attrName>r</p:attrName>
                                            </p:attrNameLst>
                                          </p:cBhvr>
                                        </p:animRot>
                                        <p:animRot by="-1500000">
                                          <p:cBhvr>
                                            <p:cTn id="43" dur="125" fill="hold">
                                              <p:stCondLst>
                                                <p:cond delay="250"/>
                                              </p:stCondLst>
                                            </p:cTn>
                                            <p:tgtEl>
                                              <p:spTgt spid="18"/>
                                            </p:tgtEl>
                                            <p:attrNameLst>
                                              <p:attrName>r</p:attrName>
                                            </p:attrNameLst>
                                          </p:cBhvr>
                                        </p:animRot>
                                        <p:animRot by="1500000">
                                          <p:cBhvr>
                                            <p:cTn id="44" dur="125" fill="hold">
                                              <p:stCondLst>
                                                <p:cond delay="375"/>
                                              </p:stCondLst>
                                            </p:cTn>
                                            <p:tgtEl>
                                              <p:spTgt spid="18"/>
                                            </p:tgtEl>
                                            <p:attrNameLst>
                                              <p:attrName>r</p:attrName>
                                            </p:attrNameLst>
                                          </p:cBhvr>
                                        </p:animRot>
                                      </p:childTnLst>
                                    </p:cTn>
                                  </p:par>
                                  <p:par>
                                    <p:cTn id="45" presetID="2" presetClass="entr" presetSubtype="1" fill="hold" grpId="0" nodeType="withEffect" p14:presetBounceEnd="66000">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14:bounceEnd="66000">
                                          <p:cBhvr additive="base">
                                            <p:cTn id="47" dur="3000" fill="hold"/>
                                            <p:tgtEl>
                                              <p:spTgt spid="3"/>
                                            </p:tgtEl>
                                            <p:attrNameLst>
                                              <p:attrName>ppt_x</p:attrName>
                                            </p:attrNameLst>
                                          </p:cBhvr>
                                          <p:tavLst>
                                            <p:tav tm="0">
                                              <p:val>
                                                <p:strVal val="#ppt_x"/>
                                              </p:val>
                                            </p:tav>
                                            <p:tav tm="100000">
                                              <p:val>
                                                <p:strVal val="#ppt_x"/>
                                              </p:val>
                                            </p:tav>
                                          </p:tavLst>
                                        </p:anim>
                                        <p:anim calcmode="lin" valueType="num" p14:bounceEnd="66000">
                                          <p:cBhvr additive="base">
                                            <p:cTn id="48" dur="3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5" autoRev="1" fill="remove"/>
                                            <p:tgtEl>
                                              <p:spTgt spid="18"/>
                                            </p:tgtEl>
                                            <p:attrNameLst>
                                              <p:attrName>style.color</p:attrName>
                                            </p:attrNameLst>
                                          </p:cBhvr>
                                          <p:to>
                                            <a:schemeClr val="bg1"/>
                                          </p:to>
                                        </p:animClr>
                                        <p:animClr clrSpc="rgb" dir="cw">
                                          <p:cBhvr>
                                            <p:cTn id="36" dur="5" autoRev="1" fill="remove"/>
                                            <p:tgtEl>
                                              <p:spTgt spid="18"/>
                                            </p:tgtEl>
                                            <p:attrNameLst>
                                              <p:attrName>fillcolor</p:attrName>
                                            </p:attrNameLst>
                                          </p:cBhvr>
                                          <p:to>
                                            <a:schemeClr val="bg1"/>
                                          </p:to>
                                        </p:animClr>
                                        <p:set>
                                          <p:cBhvr>
                                            <p:cTn id="37" dur="5" autoRev="1" fill="remove"/>
                                            <p:tgtEl>
                                              <p:spTgt spid="18"/>
                                            </p:tgtEl>
                                            <p:attrNameLst>
                                              <p:attrName>fill.type</p:attrName>
                                            </p:attrNameLst>
                                          </p:cBhvr>
                                          <p:to>
                                            <p:strVal val="solid"/>
                                          </p:to>
                                        </p:set>
                                        <p:set>
                                          <p:cBhvr>
                                            <p:cTn id="38" dur="5" autoRev="1" fill="remove"/>
                                            <p:tgtEl>
                                              <p:spTgt spid="18"/>
                                            </p:tgtEl>
                                            <p:attrNameLst>
                                              <p:attrName>fill.on</p:attrName>
                                            </p:attrNameLst>
                                          </p:cBhvr>
                                          <p:to>
                                            <p:strVal val="true"/>
                                          </p:to>
                                        </p:set>
                                      </p:childTnLst>
                                    </p:cTn>
                                  </p:par>
                                  <p:par>
                                    <p:cTn id="39" presetID="34" presetClass="emph" presetSubtype="0" fill="hold" grpId="2" nodeType="withEffect">
                                      <p:stCondLst>
                                        <p:cond delay="0"/>
                                      </p:stCondLst>
                                      <p:iterate type="lt">
                                        <p:tmPct val="10000"/>
                                      </p:iterate>
                                      <p:childTnLst>
                                        <p:animMotion origin="layout" path="M 3.125E-6 -4.07407E-6 L 3.125E-6 -0.07222 " pathEditMode="relative" rAng="0" ptsTypes="AA">
                                          <p:cBhvr>
                                            <p:cTn id="40" dur="250" accel="50000" decel="50000" autoRev="1" fill="hold">
                                              <p:stCondLst>
                                                <p:cond delay="0"/>
                                              </p:stCondLst>
                                            </p:cTn>
                                            <p:tgtEl>
                                              <p:spTgt spid="18"/>
                                            </p:tgtEl>
                                            <p:attrNameLst>
                                              <p:attrName>ppt_x</p:attrName>
                                              <p:attrName>ppt_y</p:attrName>
                                            </p:attrNameLst>
                                          </p:cBhvr>
                                          <p:rCtr x="0" y="-3611"/>
                                        </p:animMotion>
                                        <p:animRot by="1500000">
                                          <p:cBhvr>
                                            <p:cTn id="41" dur="125" fill="hold">
                                              <p:stCondLst>
                                                <p:cond delay="0"/>
                                              </p:stCondLst>
                                            </p:cTn>
                                            <p:tgtEl>
                                              <p:spTgt spid="18"/>
                                            </p:tgtEl>
                                            <p:attrNameLst>
                                              <p:attrName>r</p:attrName>
                                            </p:attrNameLst>
                                          </p:cBhvr>
                                        </p:animRot>
                                        <p:animRot by="-1500000">
                                          <p:cBhvr>
                                            <p:cTn id="42" dur="125" fill="hold">
                                              <p:stCondLst>
                                                <p:cond delay="125"/>
                                              </p:stCondLst>
                                            </p:cTn>
                                            <p:tgtEl>
                                              <p:spTgt spid="18"/>
                                            </p:tgtEl>
                                            <p:attrNameLst>
                                              <p:attrName>r</p:attrName>
                                            </p:attrNameLst>
                                          </p:cBhvr>
                                        </p:animRot>
                                        <p:animRot by="-1500000">
                                          <p:cBhvr>
                                            <p:cTn id="43" dur="125" fill="hold">
                                              <p:stCondLst>
                                                <p:cond delay="250"/>
                                              </p:stCondLst>
                                            </p:cTn>
                                            <p:tgtEl>
                                              <p:spTgt spid="18"/>
                                            </p:tgtEl>
                                            <p:attrNameLst>
                                              <p:attrName>r</p:attrName>
                                            </p:attrNameLst>
                                          </p:cBhvr>
                                        </p:animRot>
                                        <p:animRot by="1500000">
                                          <p:cBhvr>
                                            <p:cTn id="44" dur="125" fill="hold">
                                              <p:stCondLst>
                                                <p:cond delay="375"/>
                                              </p:stCondLst>
                                            </p:cTn>
                                            <p:tgtEl>
                                              <p:spTgt spid="18"/>
                                            </p:tgtEl>
                                            <p:attrNameLst>
                                              <p:attrName>r</p:attrName>
                                            </p:attrNameLst>
                                          </p:cBhvr>
                                        </p:animRot>
                                      </p:childTnLst>
                                    </p:cTn>
                                  </p:par>
                                  <p:par>
                                    <p:cTn id="45" presetID="2" presetClass="entr" presetSubtype="1"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3000" fill="hold"/>
                                            <p:tgtEl>
                                              <p:spTgt spid="3"/>
                                            </p:tgtEl>
                                            <p:attrNameLst>
                                              <p:attrName>ppt_x</p:attrName>
                                            </p:attrNameLst>
                                          </p:cBhvr>
                                          <p:tavLst>
                                            <p:tav tm="0">
                                              <p:val>
                                                <p:strVal val="#ppt_x"/>
                                              </p:val>
                                            </p:tav>
                                            <p:tav tm="100000">
                                              <p:val>
                                                <p:strVal val="#ppt_x"/>
                                              </p:val>
                                            </p:tav>
                                          </p:tavLst>
                                        </p:anim>
                                        <p:anim calcmode="lin" valueType="num">
                                          <p:cBhvr additive="base">
                                            <p:cTn id="48" dur="3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Benefit of using Labels?</a:t>
              </a:r>
            </a:p>
          </p:txBody>
        </p:sp>
      </p:grpSp>
    </p:spTree>
    <p:extLst>
      <p:ext uri="{BB962C8B-B14F-4D97-AF65-F5344CB8AC3E}">
        <p14:creationId xmlns:p14="http://schemas.microsoft.com/office/powerpoint/2010/main" val="39113021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3EADA3-6439-6F93-DC14-0B9FCF64C059}"/>
              </a:ext>
            </a:extLst>
          </p:cNvPr>
          <p:cNvSpPr/>
          <p:nvPr/>
        </p:nvSpPr>
        <p:spPr>
          <a:xfrm>
            <a:off x="53823" y="28769"/>
            <a:ext cx="11224009" cy="602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BB8547B1-9E8B-D8E7-4199-FA1110F6D7D2}"/>
              </a:ext>
            </a:extLst>
          </p:cNvPr>
          <p:cNvGrpSpPr/>
          <p:nvPr/>
        </p:nvGrpSpPr>
        <p:grpSpPr>
          <a:xfrm>
            <a:off x="5921981" y="282490"/>
            <a:ext cx="5355852" cy="5181938"/>
            <a:chOff x="6521380" y="635558"/>
            <a:chExt cx="5154805" cy="5586883"/>
          </a:xfrm>
        </p:grpSpPr>
        <p:sp>
          <p:nvSpPr>
            <p:cNvPr id="4" name="Rectangle 3">
              <a:extLst>
                <a:ext uri="{FF2B5EF4-FFF2-40B4-BE49-F238E27FC236}">
                  <a16:creationId xmlns:a16="http://schemas.microsoft.com/office/drawing/2014/main" id="{7E5DB4DA-BA5C-E3B2-0EC6-94BF7C427951}"/>
                </a:ext>
              </a:extLst>
            </p:cNvPr>
            <p:cNvSpPr/>
            <p:nvPr/>
          </p:nvSpPr>
          <p:spPr>
            <a:xfrm>
              <a:off x="6521380" y="635558"/>
              <a:ext cx="5154805" cy="5586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B7C12321-FC1F-F8AA-4588-D4E1B4372824}"/>
                </a:ext>
              </a:extLst>
            </p:cNvPr>
            <p:cNvSpPr txBox="1"/>
            <p:nvPr/>
          </p:nvSpPr>
          <p:spPr>
            <a:xfrm>
              <a:off x="6631912" y="5673414"/>
              <a:ext cx="1848897" cy="533430"/>
            </a:xfrm>
            <a:prstGeom prst="rect">
              <a:avLst/>
            </a:prstGeom>
            <a:noFill/>
          </p:spPr>
          <p:txBody>
            <a:bodyPr wrap="square" rtlCol="0">
              <a:spAutoFit/>
            </a:bodyPr>
            <a:lstStyle/>
            <a:p>
              <a:r>
                <a:rPr lang="en-US" sz="2800" b="1" dirty="0"/>
                <a:t>customer-b</a:t>
              </a:r>
            </a:p>
          </p:txBody>
        </p:sp>
      </p:grpSp>
      <p:grpSp>
        <p:nvGrpSpPr>
          <p:cNvPr id="35" name="Group 34">
            <a:extLst>
              <a:ext uri="{FF2B5EF4-FFF2-40B4-BE49-F238E27FC236}">
                <a16:creationId xmlns:a16="http://schemas.microsoft.com/office/drawing/2014/main" id="{D7F5B84F-61B9-D2BF-5265-9F517E99DFFA}"/>
              </a:ext>
            </a:extLst>
          </p:cNvPr>
          <p:cNvGrpSpPr/>
          <p:nvPr/>
        </p:nvGrpSpPr>
        <p:grpSpPr>
          <a:xfrm>
            <a:off x="5928286" y="282488"/>
            <a:ext cx="1423666" cy="4388619"/>
            <a:chOff x="6504481" y="621766"/>
            <a:chExt cx="1423666" cy="4388619"/>
          </a:xfrm>
        </p:grpSpPr>
        <p:sp>
          <p:nvSpPr>
            <p:cNvPr id="8" name="Rectangle 7">
              <a:extLst>
                <a:ext uri="{FF2B5EF4-FFF2-40B4-BE49-F238E27FC236}">
                  <a16:creationId xmlns:a16="http://schemas.microsoft.com/office/drawing/2014/main" id="{8E56B89C-1859-493F-35C8-A9EE44A541D5}"/>
                </a:ext>
              </a:extLst>
            </p:cNvPr>
            <p:cNvSpPr/>
            <p:nvPr/>
          </p:nvSpPr>
          <p:spPr>
            <a:xfrm>
              <a:off x="6504481" y="621766"/>
              <a:ext cx="1406769" cy="43886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E8FD98F-AEF8-8DDE-B256-E5A9E601F5C6}"/>
                </a:ext>
              </a:extLst>
            </p:cNvPr>
            <p:cNvSpPr txBox="1"/>
            <p:nvPr/>
          </p:nvSpPr>
          <p:spPr>
            <a:xfrm>
              <a:off x="6532684" y="635557"/>
              <a:ext cx="1395463" cy="369332"/>
            </a:xfrm>
            <a:prstGeom prst="rect">
              <a:avLst/>
            </a:prstGeom>
            <a:noFill/>
          </p:spPr>
          <p:txBody>
            <a:bodyPr wrap="square" rtlCol="0">
              <a:spAutoFit/>
            </a:bodyPr>
            <a:lstStyle/>
            <a:p>
              <a:r>
                <a:rPr lang="en-US" b="1" dirty="0"/>
                <a:t>NS: </a:t>
              </a:r>
              <a:r>
                <a:rPr lang="en-US" b="1" dirty="0" err="1"/>
                <a:t>monit</a:t>
              </a:r>
              <a:endParaRPr lang="en-US" b="1" dirty="0"/>
            </a:p>
          </p:txBody>
        </p:sp>
      </p:grpSp>
      <p:grpSp>
        <p:nvGrpSpPr>
          <p:cNvPr id="12" name="Group 11">
            <a:extLst>
              <a:ext uri="{FF2B5EF4-FFF2-40B4-BE49-F238E27FC236}">
                <a16:creationId xmlns:a16="http://schemas.microsoft.com/office/drawing/2014/main" id="{DF544A28-3779-D2C7-220C-54C8D8E8D69B}"/>
              </a:ext>
            </a:extLst>
          </p:cNvPr>
          <p:cNvGrpSpPr/>
          <p:nvPr/>
        </p:nvGrpSpPr>
        <p:grpSpPr>
          <a:xfrm>
            <a:off x="53823" y="282491"/>
            <a:ext cx="5154805" cy="5231070"/>
            <a:chOff x="452176" y="635558"/>
            <a:chExt cx="5154805" cy="5639855"/>
          </a:xfrm>
        </p:grpSpPr>
        <p:sp>
          <p:nvSpPr>
            <p:cNvPr id="3" name="Rectangle 2">
              <a:extLst>
                <a:ext uri="{FF2B5EF4-FFF2-40B4-BE49-F238E27FC236}">
                  <a16:creationId xmlns:a16="http://schemas.microsoft.com/office/drawing/2014/main" id="{1D1A0EAB-5F95-C8C8-17C0-BB439538CA90}"/>
                </a:ext>
              </a:extLst>
            </p:cNvPr>
            <p:cNvSpPr/>
            <p:nvPr/>
          </p:nvSpPr>
          <p:spPr>
            <a:xfrm>
              <a:off x="452176" y="635558"/>
              <a:ext cx="5154805" cy="558688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A9CE8F-A72E-37E5-1952-41A746B8E9BB}"/>
                </a:ext>
              </a:extLst>
            </p:cNvPr>
            <p:cNvSpPr txBox="1"/>
            <p:nvPr/>
          </p:nvSpPr>
          <p:spPr>
            <a:xfrm>
              <a:off x="813916" y="5747657"/>
              <a:ext cx="1987806" cy="527756"/>
            </a:xfrm>
            <a:prstGeom prst="rect">
              <a:avLst/>
            </a:prstGeom>
            <a:noFill/>
          </p:spPr>
          <p:txBody>
            <a:bodyPr wrap="square" rtlCol="0">
              <a:spAutoFit/>
            </a:bodyPr>
            <a:lstStyle/>
            <a:p>
              <a:r>
                <a:rPr lang="en-US" sz="2800" b="1" dirty="0"/>
                <a:t>customer-a</a:t>
              </a:r>
            </a:p>
          </p:txBody>
        </p:sp>
      </p:grpSp>
      <p:grpSp>
        <p:nvGrpSpPr>
          <p:cNvPr id="14" name="Group 13">
            <a:extLst>
              <a:ext uri="{FF2B5EF4-FFF2-40B4-BE49-F238E27FC236}">
                <a16:creationId xmlns:a16="http://schemas.microsoft.com/office/drawing/2014/main" id="{6C36469B-0341-181C-874B-5230F1AAC6EC}"/>
              </a:ext>
            </a:extLst>
          </p:cNvPr>
          <p:cNvGrpSpPr/>
          <p:nvPr/>
        </p:nvGrpSpPr>
        <p:grpSpPr>
          <a:xfrm>
            <a:off x="53823" y="282489"/>
            <a:ext cx="2039815" cy="4388618"/>
            <a:chOff x="452176" y="635559"/>
            <a:chExt cx="2039815" cy="4388618"/>
          </a:xfrm>
        </p:grpSpPr>
        <p:sp>
          <p:nvSpPr>
            <p:cNvPr id="5" name="Rectangle 4">
              <a:extLst>
                <a:ext uri="{FF2B5EF4-FFF2-40B4-BE49-F238E27FC236}">
                  <a16:creationId xmlns:a16="http://schemas.microsoft.com/office/drawing/2014/main" id="{1FEA6F6A-5EE5-A605-62C4-FFC534EEB673}"/>
                </a:ext>
              </a:extLst>
            </p:cNvPr>
            <p:cNvSpPr/>
            <p:nvPr/>
          </p:nvSpPr>
          <p:spPr>
            <a:xfrm>
              <a:off x="452176" y="635559"/>
              <a:ext cx="2039815" cy="4388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28BF65-9A91-D47F-49FC-C605444F7E1C}"/>
                </a:ext>
              </a:extLst>
            </p:cNvPr>
            <p:cNvSpPr txBox="1"/>
            <p:nvPr/>
          </p:nvSpPr>
          <p:spPr>
            <a:xfrm>
              <a:off x="452176" y="723344"/>
              <a:ext cx="2039815" cy="369332"/>
            </a:xfrm>
            <a:prstGeom prst="rect">
              <a:avLst/>
            </a:prstGeom>
            <a:noFill/>
          </p:spPr>
          <p:txBody>
            <a:bodyPr wrap="square" rtlCol="0">
              <a:spAutoFit/>
            </a:bodyPr>
            <a:lstStyle/>
            <a:p>
              <a:r>
                <a:rPr lang="en-US" b="1" dirty="0"/>
                <a:t>NS: frontent</a:t>
              </a:r>
            </a:p>
          </p:txBody>
        </p:sp>
      </p:grpSp>
      <p:grpSp>
        <p:nvGrpSpPr>
          <p:cNvPr id="16" name="Group 15">
            <a:extLst>
              <a:ext uri="{FF2B5EF4-FFF2-40B4-BE49-F238E27FC236}">
                <a16:creationId xmlns:a16="http://schemas.microsoft.com/office/drawing/2014/main" id="{37EA44F2-E78D-9D67-CACA-38A537BD5CD3}"/>
              </a:ext>
            </a:extLst>
          </p:cNvPr>
          <p:cNvGrpSpPr/>
          <p:nvPr/>
        </p:nvGrpSpPr>
        <p:grpSpPr>
          <a:xfrm>
            <a:off x="3168813" y="282488"/>
            <a:ext cx="2039815" cy="4388620"/>
            <a:chOff x="3567166" y="635557"/>
            <a:chExt cx="2039815" cy="4388620"/>
          </a:xfrm>
        </p:grpSpPr>
        <p:sp>
          <p:nvSpPr>
            <p:cNvPr id="6" name="Rectangle 5">
              <a:extLst>
                <a:ext uri="{FF2B5EF4-FFF2-40B4-BE49-F238E27FC236}">
                  <a16:creationId xmlns:a16="http://schemas.microsoft.com/office/drawing/2014/main" id="{D3182732-4696-AA0F-D58F-DD8C5B6E0318}"/>
                </a:ext>
              </a:extLst>
            </p:cNvPr>
            <p:cNvSpPr/>
            <p:nvPr/>
          </p:nvSpPr>
          <p:spPr>
            <a:xfrm>
              <a:off x="3567166" y="635558"/>
              <a:ext cx="2039815" cy="43886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9501B2C-8368-6203-1CFA-46AC0103AE29}"/>
                </a:ext>
              </a:extLst>
            </p:cNvPr>
            <p:cNvSpPr txBox="1"/>
            <p:nvPr/>
          </p:nvSpPr>
          <p:spPr>
            <a:xfrm>
              <a:off x="3567166" y="635557"/>
              <a:ext cx="2039815" cy="369332"/>
            </a:xfrm>
            <a:prstGeom prst="rect">
              <a:avLst/>
            </a:prstGeom>
            <a:noFill/>
          </p:spPr>
          <p:txBody>
            <a:bodyPr wrap="square" rtlCol="0">
              <a:spAutoFit/>
            </a:bodyPr>
            <a:lstStyle/>
            <a:p>
              <a:r>
                <a:rPr lang="en-US" b="1" dirty="0"/>
                <a:t>NS: backend</a:t>
              </a:r>
            </a:p>
          </p:txBody>
        </p:sp>
      </p:grpSp>
      <p:grpSp>
        <p:nvGrpSpPr>
          <p:cNvPr id="21" name="Group 20">
            <a:extLst>
              <a:ext uri="{FF2B5EF4-FFF2-40B4-BE49-F238E27FC236}">
                <a16:creationId xmlns:a16="http://schemas.microsoft.com/office/drawing/2014/main" id="{26807866-2D69-BB61-DC61-56128D8F87A4}"/>
              </a:ext>
            </a:extLst>
          </p:cNvPr>
          <p:cNvGrpSpPr/>
          <p:nvPr/>
        </p:nvGrpSpPr>
        <p:grpSpPr>
          <a:xfrm>
            <a:off x="89828" y="2291791"/>
            <a:ext cx="1829847" cy="631112"/>
            <a:chOff x="488181" y="2644860"/>
            <a:chExt cx="1829847" cy="631112"/>
          </a:xfrm>
        </p:grpSpPr>
        <p:pic>
          <p:nvPicPr>
            <p:cNvPr id="18" name="Picture 17">
              <a:extLst>
                <a:ext uri="{FF2B5EF4-FFF2-40B4-BE49-F238E27FC236}">
                  <a16:creationId xmlns:a16="http://schemas.microsoft.com/office/drawing/2014/main" id="{08D646FA-E73B-2536-8D66-F88F4159D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81" y="2644860"/>
              <a:ext cx="651470" cy="631112"/>
            </a:xfrm>
            <a:prstGeom prst="rect">
              <a:avLst/>
            </a:prstGeom>
          </p:spPr>
        </p:pic>
        <p:sp>
          <p:nvSpPr>
            <p:cNvPr id="20" name="TextBox 19">
              <a:extLst>
                <a:ext uri="{FF2B5EF4-FFF2-40B4-BE49-F238E27FC236}">
                  <a16:creationId xmlns:a16="http://schemas.microsoft.com/office/drawing/2014/main" id="{DCD918E5-8D26-FB47-AA34-5E99CF841BD4}"/>
                </a:ext>
              </a:extLst>
            </p:cNvPr>
            <p:cNvSpPr txBox="1"/>
            <p:nvPr/>
          </p:nvSpPr>
          <p:spPr>
            <a:xfrm>
              <a:off x="1261695" y="2775750"/>
              <a:ext cx="1056333" cy="369332"/>
            </a:xfrm>
            <a:prstGeom prst="rect">
              <a:avLst/>
            </a:prstGeom>
            <a:noFill/>
          </p:spPr>
          <p:txBody>
            <a:bodyPr wrap="square" rtlCol="0">
              <a:spAutoFit/>
            </a:bodyPr>
            <a:lstStyle/>
            <a:p>
              <a:r>
                <a:rPr lang="en-US" dirty="0"/>
                <a:t>app-web</a:t>
              </a:r>
            </a:p>
          </p:txBody>
        </p:sp>
      </p:grpSp>
      <p:grpSp>
        <p:nvGrpSpPr>
          <p:cNvPr id="25" name="Group 24">
            <a:extLst>
              <a:ext uri="{FF2B5EF4-FFF2-40B4-BE49-F238E27FC236}">
                <a16:creationId xmlns:a16="http://schemas.microsoft.com/office/drawing/2014/main" id="{AE3ACE3E-25E0-27EC-2A42-C5557455F54E}"/>
              </a:ext>
            </a:extLst>
          </p:cNvPr>
          <p:cNvGrpSpPr/>
          <p:nvPr/>
        </p:nvGrpSpPr>
        <p:grpSpPr>
          <a:xfrm>
            <a:off x="93177" y="3148702"/>
            <a:ext cx="2000461" cy="631112"/>
            <a:chOff x="488181" y="2644860"/>
            <a:chExt cx="2000461" cy="631112"/>
          </a:xfrm>
        </p:grpSpPr>
        <p:pic>
          <p:nvPicPr>
            <p:cNvPr id="26" name="Picture 25">
              <a:extLst>
                <a:ext uri="{FF2B5EF4-FFF2-40B4-BE49-F238E27FC236}">
                  <a16:creationId xmlns:a16="http://schemas.microsoft.com/office/drawing/2014/main" id="{A1F3DFAD-F89F-104D-2FBC-66A14630E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81" y="2644860"/>
              <a:ext cx="651470" cy="631112"/>
            </a:xfrm>
            <a:prstGeom prst="rect">
              <a:avLst/>
            </a:prstGeom>
          </p:spPr>
        </p:pic>
        <p:sp>
          <p:nvSpPr>
            <p:cNvPr id="27" name="TextBox 26">
              <a:extLst>
                <a:ext uri="{FF2B5EF4-FFF2-40B4-BE49-F238E27FC236}">
                  <a16:creationId xmlns:a16="http://schemas.microsoft.com/office/drawing/2014/main" id="{51D2FC4B-FCB8-7C54-9895-CB4993AAD9F7}"/>
                </a:ext>
              </a:extLst>
            </p:cNvPr>
            <p:cNvSpPr txBox="1"/>
            <p:nvPr/>
          </p:nvSpPr>
          <p:spPr>
            <a:xfrm>
              <a:off x="1261695" y="2775750"/>
              <a:ext cx="1226947" cy="369332"/>
            </a:xfrm>
            <a:prstGeom prst="rect">
              <a:avLst/>
            </a:prstGeom>
            <a:noFill/>
          </p:spPr>
          <p:txBody>
            <a:bodyPr wrap="square" rtlCol="0">
              <a:spAutoFit/>
            </a:bodyPr>
            <a:lstStyle/>
            <a:p>
              <a:r>
                <a:rPr lang="en-US" dirty="0"/>
                <a:t>app-nginx</a:t>
              </a:r>
            </a:p>
          </p:txBody>
        </p:sp>
      </p:grpSp>
      <p:grpSp>
        <p:nvGrpSpPr>
          <p:cNvPr id="38" name="Group 37">
            <a:extLst>
              <a:ext uri="{FF2B5EF4-FFF2-40B4-BE49-F238E27FC236}">
                <a16:creationId xmlns:a16="http://schemas.microsoft.com/office/drawing/2014/main" id="{F0E15F31-7847-5A0C-6BA7-274532D9D671}"/>
              </a:ext>
            </a:extLst>
          </p:cNvPr>
          <p:cNvGrpSpPr/>
          <p:nvPr/>
        </p:nvGrpSpPr>
        <p:grpSpPr>
          <a:xfrm>
            <a:off x="7997044" y="282488"/>
            <a:ext cx="1406769" cy="4388619"/>
            <a:chOff x="8395397" y="635557"/>
            <a:chExt cx="1406769" cy="4388619"/>
          </a:xfrm>
        </p:grpSpPr>
        <p:sp>
          <p:nvSpPr>
            <p:cNvPr id="9" name="Rectangle 8">
              <a:extLst>
                <a:ext uri="{FF2B5EF4-FFF2-40B4-BE49-F238E27FC236}">
                  <a16:creationId xmlns:a16="http://schemas.microsoft.com/office/drawing/2014/main" id="{EF4C54BD-4F52-59C8-C9B8-59E3BA61291E}"/>
                </a:ext>
              </a:extLst>
            </p:cNvPr>
            <p:cNvSpPr/>
            <p:nvPr/>
          </p:nvSpPr>
          <p:spPr>
            <a:xfrm>
              <a:off x="8395397" y="635557"/>
              <a:ext cx="1406769" cy="43886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EB0066C-556A-BD19-4602-F40963763F1C}"/>
                </a:ext>
              </a:extLst>
            </p:cNvPr>
            <p:cNvSpPr txBox="1"/>
            <p:nvPr/>
          </p:nvSpPr>
          <p:spPr>
            <a:xfrm>
              <a:off x="8395397" y="647695"/>
              <a:ext cx="1406769" cy="369332"/>
            </a:xfrm>
            <a:prstGeom prst="rect">
              <a:avLst/>
            </a:prstGeom>
            <a:noFill/>
          </p:spPr>
          <p:txBody>
            <a:bodyPr wrap="square" rtlCol="0">
              <a:spAutoFit/>
            </a:bodyPr>
            <a:lstStyle/>
            <a:p>
              <a:r>
                <a:rPr lang="en-US" b="1" dirty="0"/>
                <a:t>NS: frontent</a:t>
              </a:r>
            </a:p>
          </p:txBody>
        </p:sp>
      </p:grpSp>
      <p:grpSp>
        <p:nvGrpSpPr>
          <p:cNvPr id="39" name="Group 38">
            <a:extLst>
              <a:ext uri="{FF2B5EF4-FFF2-40B4-BE49-F238E27FC236}">
                <a16:creationId xmlns:a16="http://schemas.microsoft.com/office/drawing/2014/main" id="{F72108A0-CAE0-EFE6-ABB6-BBA256EC41D6}"/>
              </a:ext>
            </a:extLst>
          </p:cNvPr>
          <p:cNvGrpSpPr/>
          <p:nvPr/>
        </p:nvGrpSpPr>
        <p:grpSpPr>
          <a:xfrm>
            <a:off x="9859757" y="280835"/>
            <a:ext cx="1418075" cy="4390272"/>
            <a:chOff x="10258110" y="633904"/>
            <a:chExt cx="1418075" cy="4390272"/>
          </a:xfrm>
        </p:grpSpPr>
        <p:sp>
          <p:nvSpPr>
            <p:cNvPr id="10" name="Rectangle 9">
              <a:extLst>
                <a:ext uri="{FF2B5EF4-FFF2-40B4-BE49-F238E27FC236}">
                  <a16:creationId xmlns:a16="http://schemas.microsoft.com/office/drawing/2014/main" id="{DBEFBC81-5DC6-D8DC-FA5E-23D75127C03D}"/>
                </a:ext>
              </a:extLst>
            </p:cNvPr>
            <p:cNvSpPr/>
            <p:nvPr/>
          </p:nvSpPr>
          <p:spPr>
            <a:xfrm>
              <a:off x="10269416" y="635557"/>
              <a:ext cx="1406769" cy="438861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E4518D6-451C-B08C-4CA3-D6086150EE52}"/>
                </a:ext>
              </a:extLst>
            </p:cNvPr>
            <p:cNvSpPr txBox="1"/>
            <p:nvPr/>
          </p:nvSpPr>
          <p:spPr>
            <a:xfrm>
              <a:off x="10258110" y="633904"/>
              <a:ext cx="1406769" cy="369332"/>
            </a:xfrm>
            <a:prstGeom prst="rect">
              <a:avLst/>
            </a:prstGeom>
            <a:noFill/>
          </p:spPr>
          <p:txBody>
            <a:bodyPr wrap="square" rtlCol="0">
              <a:spAutoFit/>
            </a:bodyPr>
            <a:lstStyle/>
            <a:p>
              <a:r>
                <a:rPr lang="en-US" b="1" dirty="0"/>
                <a:t>NS: backend</a:t>
              </a:r>
            </a:p>
          </p:txBody>
        </p:sp>
      </p:grpSp>
      <p:pic>
        <p:nvPicPr>
          <p:cNvPr id="48" name="Picture 47">
            <a:extLst>
              <a:ext uri="{FF2B5EF4-FFF2-40B4-BE49-F238E27FC236}">
                <a16:creationId xmlns:a16="http://schemas.microsoft.com/office/drawing/2014/main" id="{23F33754-27A6-5933-0AD5-19DABEC25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3842" y="3222551"/>
            <a:ext cx="753458" cy="905024"/>
          </a:xfrm>
          <a:prstGeom prst="rect">
            <a:avLst/>
          </a:prstGeom>
        </p:spPr>
      </p:pic>
      <p:grpSp>
        <p:nvGrpSpPr>
          <p:cNvPr id="51" name="Group 50">
            <a:extLst>
              <a:ext uri="{FF2B5EF4-FFF2-40B4-BE49-F238E27FC236}">
                <a16:creationId xmlns:a16="http://schemas.microsoft.com/office/drawing/2014/main" id="{8C6ECC40-311F-779F-1884-BB4D16A7D5FD}"/>
              </a:ext>
            </a:extLst>
          </p:cNvPr>
          <p:cNvGrpSpPr/>
          <p:nvPr/>
        </p:nvGrpSpPr>
        <p:grpSpPr>
          <a:xfrm>
            <a:off x="3204818" y="1989056"/>
            <a:ext cx="1970229" cy="1179013"/>
            <a:chOff x="3603171" y="2342125"/>
            <a:chExt cx="1970229" cy="1179013"/>
          </a:xfrm>
        </p:grpSpPr>
        <p:pic>
          <p:nvPicPr>
            <p:cNvPr id="29" name="Picture 28">
              <a:extLst>
                <a:ext uri="{FF2B5EF4-FFF2-40B4-BE49-F238E27FC236}">
                  <a16:creationId xmlns:a16="http://schemas.microsoft.com/office/drawing/2014/main" id="{7F0A62F7-1DF6-7315-A831-D7829C0F1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3171" y="2616076"/>
              <a:ext cx="651470" cy="631112"/>
            </a:xfrm>
            <a:prstGeom prst="rect">
              <a:avLst/>
            </a:prstGeom>
          </p:spPr>
        </p:pic>
        <p:pic>
          <p:nvPicPr>
            <p:cNvPr id="50" name="Picture 49">
              <a:extLst>
                <a:ext uri="{FF2B5EF4-FFF2-40B4-BE49-F238E27FC236}">
                  <a16:creationId xmlns:a16="http://schemas.microsoft.com/office/drawing/2014/main" id="{F3C9933A-10F7-CF6B-E90F-E103FB8383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387" y="2342125"/>
              <a:ext cx="1179013" cy="1179013"/>
            </a:xfrm>
            <a:prstGeom prst="rect">
              <a:avLst/>
            </a:prstGeom>
          </p:spPr>
        </p:pic>
      </p:grpSp>
      <p:sp>
        <p:nvSpPr>
          <p:cNvPr id="52" name="Rectangle 51">
            <a:extLst>
              <a:ext uri="{FF2B5EF4-FFF2-40B4-BE49-F238E27FC236}">
                <a16:creationId xmlns:a16="http://schemas.microsoft.com/office/drawing/2014/main" id="{321A3073-437B-0AD2-4B72-33012EB32FCB}"/>
              </a:ext>
            </a:extLst>
          </p:cNvPr>
          <p:cNvSpPr/>
          <p:nvPr/>
        </p:nvSpPr>
        <p:spPr>
          <a:xfrm>
            <a:off x="4114871" y="3314689"/>
            <a:ext cx="1029200" cy="809702"/>
          </a:xfrm>
          <a:prstGeom prst="rect">
            <a:avLst/>
          </a:prstGeom>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glow rad="139700">
                    <a:schemeClr val="accent2">
                      <a:satMod val="175000"/>
                      <a:alpha val="40000"/>
                    </a:schemeClr>
                  </a:glow>
                </a:effectLst>
              </a:rPr>
              <a:t>Maria-</a:t>
            </a:r>
            <a:r>
              <a:rPr lang="en-US" dirty="0" err="1">
                <a:effectLst>
                  <a:glow rad="139700">
                    <a:schemeClr val="accent2">
                      <a:satMod val="175000"/>
                      <a:alpha val="40000"/>
                    </a:schemeClr>
                  </a:glow>
                </a:effectLst>
              </a:rPr>
              <a:t>db</a:t>
            </a:r>
            <a:endParaRPr lang="en-US" dirty="0">
              <a:effectLst>
                <a:glow rad="139700">
                  <a:schemeClr val="accent2">
                    <a:satMod val="175000"/>
                    <a:alpha val="40000"/>
                  </a:schemeClr>
                </a:glow>
              </a:effectLst>
            </a:endParaRPr>
          </a:p>
        </p:txBody>
      </p:sp>
      <p:grpSp>
        <p:nvGrpSpPr>
          <p:cNvPr id="65" name="Group 64">
            <a:extLst>
              <a:ext uri="{FF2B5EF4-FFF2-40B4-BE49-F238E27FC236}">
                <a16:creationId xmlns:a16="http://schemas.microsoft.com/office/drawing/2014/main" id="{5F66D411-4E0F-109C-962E-B556CEF111E3}"/>
              </a:ext>
            </a:extLst>
          </p:cNvPr>
          <p:cNvGrpSpPr/>
          <p:nvPr/>
        </p:nvGrpSpPr>
        <p:grpSpPr>
          <a:xfrm>
            <a:off x="6117432" y="2516592"/>
            <a:ext cx="1423668" cy="783922"/>
            <a:chOff x="6515785" y="2869661"/>
            <a:chExt cx="1423668" cy="783922"/>
          </a:xfrm>
        </p:grpSpPr>
        <p:pic>
          <p:nvPicPr>
            <p:cNvPr id="44" name="Picture 43">
              <a:extLst>
                <a:ext uri="{FF2B5EF4-FFF2-40B4-BE49-F238E27FC236}">
                  <a16:creationId xmlns:a16="http://schemas.microsoft.com/office/drawing/2014/main" id="{3B90F868-E7B2-1AF7-D961-F979530F57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5785" y="2869661"/>
              <a:ext cx="783922" cy="783922"/>
            </a:xfrm>
            <a:prstGeom prst="rect">
              <a:avLst/>
            </a:prstGeom>
          </p:spPr>
        </p:pic>
        <p:sp>
          <p:nvSpPr>
            <p:cNvPr id="54" name="Rectangle 53">
              <a:extLst>
                <a:ext uri="{FF2B5EF4-FFF2-40B4-BE49-F238E27FC236}">
                  <a16:creationId xmlns:a16="http://schemas.microsoft.com/office/drawing/2014/main" id="{990B6C9B-F4B5-9BB3-4E21-B07DAC2F24BB}"/>
                </a:ext>
              </a:extLst>
            </p:cNvPr>
            <p:cNvSpPr/>
            <p:nvPr/>
          </p:nvSpPr>
          <p:spPr>
            <a:xfrm>
              <a:off x="7043057" y="3036857"/>
              <a:ext cx="896396" cy="369333"/>
            </a:xfrm>
            <a:prstGeom prst="rect">
              <a:avLst/>
            </a:prstGeom>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ffectLst>
                    <a:glow rad="139700">
                      <a:schemeClr val="accent2">
                        <a:satMod val="175000"/>
                        <a:alpha val="40000"/>
                      </a:schemeClr>
                    </a:glow>
                  </a:effectLst>
                </a:rPr>
                <a:t>Graphana</a:t>
              </a:r>
              <a:endParaRPr lang="en-US" dirty="0">
                <a:effectLst>
                  <a:glow rad="139700">
                    <a:schemeClr val="accent2">
                      <a:satMod val="175000"/>
                      <a:alpha val="40000"/>
                    </a:schemeClr>
                  </a:glow>
                </a:effectLst>
              </a:endParaRPr>
            </a:p>
          </p:txBody>
        </p:sp>
      </p:grpSp>
      <p:grpSp>
        <p:nvGrpSpPr>
          <p:cNvPr id="66" name="Group 65">
            <a:extLst>
              <a:ext uri="{FF2B5EF4-FFF2-40B4-BE49-F238E27FC236}">
                <a16:creationId xmlns:a16="http://schemas.microsoft.com/office/drawing/2014/main" id="{00AFBC5A-68EA-0415-702D-1730971C7897}"/>
              </a:ext>
            </a:extLst>
          </p:cNvPr>
          <p:cNvGrpSpPr/>
          <p:nvPr/>
        </p:nvGrpSpPr>
        <p:grpSpPr>
          <a:xfrm>
            <a:off x="6156094" y="3467710"/>
            <a:ext cx="1397708" cy="993536"/>
            <a:chOff x="6554447" y="3820779"/>
            <a:chExt cx="1397708" cy="993536"/>
          </a:xfrm>
        </p:grpSpPr>
        <p:pic>
          <p:nvPicPr>
            <p:cNvPr id="46" name="Picture 45">
              <a:extLst>
                <a:ext uri="{FF2B5EF4-FFF2-40B4-BE49-F238E27FC236}">
                  <a16:creationId xmlns:a16="http://schemas.microsoft.com/office/drawing/2014/main" id="{EA0B6DEC-FD03-6C02-DC01-24EA078C8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4447" y="3820779"/>
              <a:ext cx="684265" cy="684265"/>
            </a:xfrm>
            <a:prstGeom prst="rect">
              <a:avLst/>
            </a:prstGeom>
          </p:spPr>
        </p:pic>
        <p:sp>
          <p:nvSpPr>
            <p:cNvPr id="55" name="Rectangle 54">
              <a:extLst>
                <a:ext uri="{FF2B5EF4-FFF2-40B4-BE49-F238E27FC236}">
                  <a16:creationId xmlns:a16="http://schemas.microsoft.com/office/drawing/2014/main" id="{ABAFD4A9-C47A-2700-C8B7-A6DB31C157FC}"/>
                </a:ext>
              </a:extLst>
            </p:cNvPr>
            <p:cNvSpPr/>
            <p:nvPr/>
          </p:nvSpPr>
          <p:spPr>
            <a:xfrm>
              <a:off x="6933363" y="4444982"/>
              <a:ext cx="1018792" cy="369333"/>
            </a:xfrm>
            <a:prstGeom prst="rect">
              <a:avLst/>
            </a:prstGeom>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ffectLst>
                    <a:glow rad="139700">
                      <a:schemeClr val="accent2">
                        <a:satMod val="175000"/>
                        <a:alpha val="40000"/>
                      </a:schemeClr>
                    </a:glow>
                  </a:effectLst>
                </a:rPr>
                <a:t>Prometheous</a:t>
              </a:r>
              <a:endParaRPr lang="en-US" dirty="0">
                <a:effectLst>
                  <a:glow rad="139700">
                    <a:schemeClr val="accent2">
                      <a:satMod val="175000"/>
                      <a:alpha val="40000"/>
                    </a:schemeClr>
                  </a:glow>
                </a:effectLst>
              </a:endParaRPr>
            </a:p>
          </p:txBody>
        </p:sp>
      </p:grpSp>
      <p:grpSp>
        <p:nvGrpSpPr>
          <p:cNvPr id="56" name="Group 55">
            <a:extLst>
              <a:ext uri="{FF2B5EF4-FFF2-40B4-BE49-F238E27FC236}">
                <a16:creationId xmlns:a16="http://schemas.microsoft.com/office/drawing/2014/main" id="{9ACD72F5-33D0-3AA3-F4F9-F6924CB19DA5}"/>
              </a:ext>
            </a:extLst>
          </p:cNvPr>
          <p:cNvGrpSpPr/>
          <p:nvPr/>
        </p:nvGrpSpPr>
        <p:grpSpPr>
          <a:xfrm>
            <a:off x="8041214" y="2160901"/>
            <a:ext cx="1422365" cy="851601"/>
            <a:chOff x="488181" y="2644860"/>
            <a:chExt cx="1422365" cy="851601"/>
          </a:xfrm>
        </p:grpSpPr>
        <p:pic>
          <p:nvPicPr>
            <p:cNvPr id="57" name="Picture 56">
              <a:extLst>
                <a:ext uri="{FF2B5EF4-FFF2-40B4-BE49-F238E27FC236}">
                  <a16:creationId xmlns:a16="http://schemas.microsoft.com/office/drawing/2014/main" id="{DCD76D47-7064-C619-6A0C-6DD811E37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81" y="2644860"/>
              <a:ext cx="651470" cy="631112"/>
            </a:xfrm>
            <a:prstGeom prst="rect">
              <a:avLst/>
            </a:prstGeom>
          </p:spPr>
        </p:pic>
        <p:sp>
          <p:nvSpPr>
            <p:cNvPr id="58" name="TextBox 57">
              <a:extLst>
                <a:ext uri="{FF2B5EF4-FFF2-40B4-BE49-F238E27FC236}">
                  <a16:creationId xmlns:a16="http://schemas.microsoft.com/office/drawing/2014/main" id="{EED06337-80A1-F78B-08AA-32109FAABD4A}"/>
                </a:ext>
              </a:extLst>
            </p:cNvPr>
            <p:cNvSpPr txBox="1"/>
            <p:nvPr/>
          </p:nvSpPr>
          <p:spPr>
            <a:xfrm>
              <a:off x="770586" y="3127129"/>
              <a:ext cx="1139960" cy="369332"/>
            </a:xfrm>
            <a:prstGeom prst="rect">
              <a:avLst/>
            </a:prstGeom>
            <a:noFill/>
          </p:spPr>
          <p:txBody>
            <a:bodyPr wrap="square" rtlCol="0">
              <a:spAutoFit/>
            </a:bodyPr>
            <a:lstStyle/>
            <a:p>
              <a:r>
                <a:rPr lang="en-US" dirty="0"/>
                <a:t>app-</a:t>
              </a:r>
              <a:r>
                <a:rPr lang="en-US" dirty="0" err="1"/>
                <a:t>redis</a:t>
              </a:r>
              <a:endParaRPr lang="en-US" dirty="0"/>
            </a:p>
          </p:txBody>
        </p:sp>
      </p:grpSp>
      <p:pic>
        <p:nvPicPr>
          <p:cNvPr id="62" name="Picture 61">
            <a:extLst>
              <a:ext uri="{FF2B5EF4-FFF2-40B4-BE49-F238E27FC236}">
                <a16:creationId xmlns:a16="http://schemas.microsoft.com/office/drawing/2014/main" id="{539648CC-8693-88C5-BAFA-8EF524832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9645" y="2740914"/>
            <a:ext cx="651470" cy="631112"/>
          </a:xfrm>
          <a:prstGeom prst="rect">
            <a:avLst/>
          </a:prstGeom>
        </p:spPr>
      </p:pic>
      <p:sp>
        <p:nvSpPr>
          <p:cNvPr id="63" name="TextBox 62">
            <a:extLst>
              <a:ext uri="{FF2B5EF4-FFF2-40B4-BE49-F238E27FC236}">
                <a16:creationId xmlns:a16="http://schemas.microsoft.com/office/drawing/2014/main" id="{5BFE0349-BB8D-9ABF-182F-596227CDBF27}"/>
              </a:ext>
            </a:extLst>
          </p:cNvPr>
          <p:cNvSpPr txBox="1"/>
          <p:nvPr/>
        </p:nvSpPr>
        <p:spPr>
          <a:xfrm>
            <a:off x="10160368" y="3314689"/>
            <a:ext cx="1226947" cy="369332"/>
          </a:xfrm>
          <a:prstGeom prst="rect">
            <a:avLst/>
          </a:prstGeom>
          <a:noFill/>
        </p:spPr>
        <p:txBody>
          <a:bodyPr wrap="square" rtlCol="0">
            <a:spAutoFit/>
          </a:bodyPr>
          <a:lstStyle/>
          <a:p>
            <a:r>
              <a:rPr lang="en-US" dirty="0"/>
              <a:t>app-nginx</a:t>
            </a:r>
          </a:p>
        </p:txBody>
      </p:sp>
      <p:sp>
        <p:nvSpPr>
          <p:cNvPr id="68" name="TextBox 67">
            <a:extLst>
              <a:ext uri="{FF2B5EF4-FFF2-40B4-BE49-F238E27FC236}">
                <a16:creationId xmlns:a16="http://schemas.microsoft.com/office/drawing/2014/main" id="{4A82E655-B6C2-D430-16FB-9B023A121F27}"/>
              </a:ext>
            </a:extLst>
          </p:cNvPr>
          <p:cNvSpPr txBox="1"/>
          <p:nvPr/>
        </p:nvSpPr>
        <p:spPr>
          <a:xfrm>
            <a:off x="9452273" y="5611550"/>
            <a:ext cx="1814253" cy="461665"/>
          </a:xfrm>
          <a:prstGeom prst="rect">
            <a:avLst/>
          </a:prstGeom>
          <a:noFill/>
        </p:spPr>
        <p:txBody>
          <a:bodyPr wrap="square" rtlCol="0">
            <a:spAutoFit/>
          </a:bodyPr>
          <a:lstStyle/>
          <a:p>
            <a:r>
              <a:rPr lang="en-US" sz="2400" b="1" dirty="0"/>
              <a:t>Production</a:t>
            </a:r>
            <a:endParaRPr lang="en-US" b="1" dirty="0"/>
          </a:p>
        </p:txBody>
      </p:sp>
      <p:sp>
        <p:nvSpPr>
          <p:cNvPr id="69" name="Speech Bubble: Oval 68">
            <a:extLst>
              <a:ext uri="{FF2B5EF4-FFF2-40B4-BE49-F238E27FC236}">
                <a16:creationId xmlns:a16="http://schemas.microsoft.com/office/drawing/2014/main" id="{F6ACBFF7-8471-B0CF-169E-EEEBA7A9BE4C}"/>
              </a:ext>
            </a:extLst>
          </p:cNvPr>
          <p:cNvSpPr/>
          <p:nvPr/>
        </p:nvSpPr>
        <p:spPr>
          <a:xfrm>
            <a:off x="80096" y="4082758"/>
            <a:ext cx="1576687" cy="245710"/>
          </a:xfrm>
          <a:prstGeom prst="wedgeEllipseCallout">
            <a:avLst>
              <a:gd name="adj1" fmla="val -18130"/>
              <a:gd name="adj2" fmla="val -211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0" name="Speech Bubble: Oval 69">
            <a:extLst>
              <a:ext uri="{FF2B5EF4-FFF2-40B4-BE49-F238E27FC236}">
                <a16:creationId xmlns:a16="http://schemas.microsoft.com/office/drawing/2014/main" id="{9B5A1EDF-3970-DA81-C9DE-A878F30C0FD9}"/>
              </a:ext>
            </a:extLst>
          </p:cNvPr>
          <p:cNvSpPr/>
          <p:nvPr/>
        </p:nvSpPr>
        <p:spPr>
          <a:xfrm>
            <a:off x="268447" y="1865992"/>
            <a:ext cx="1576687" cy="245710"/>
          </a:xfrm>
          <a:prstGeom prst="wedgeEllipseCallout">
            <a:avLst>
              <a:gd name="adj1" fmla="val -28466"/>
              <a:gd name="adj2" fmla="val 167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1" name="Speech Bubble: Oval 70">
            <a:extLst>
              <a:ext uri="{FF2B5EF4-FFF2-40B4-BE49-F238E27FC236}">
                <a16:creationId xmlns:a16="http://schemas.microsoft.com/office/drawing/2014/main" id="{DFCAE683-1168-1829-7FD6-AFEA17240D82}"/>
              </a:ext>
            </a:extLst>
          </p:cNvPr>
          <p:cNvSpPr/>
          <p:nvPr/>
        </p:nvSpPr>
        <p:spPr>
          <a:xfrm>
            <a:off x="2905005" y="1572893"/>
            <a:ext cx="1576687" cy="245710"/>
          </a:xfrm>
          <a:prstGeom prst="wedgeEllipseCallout">
            <a:avLst>
              <a:gd name="adj1" fmla="val -14685"/>
              <a:gd name="adj2" fmla="val 234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2" name="Speech Bubble: Oval 71">
            <a:extLst>
              <a:ext uri="{FF2B5EF4-FFF2-40B4-BE49-F238E27FC236}">
                <a16:creationId xmlns:a16="http://schemas.microsoft.com/office/drawing/2014/main" id="{5E01D27E-C3E2-54D4-B7F3-6CE2137D3EA0}"/>
              </a:ext>
            </a:extLst>
          </p:cNvPr>
          <p:cNvSpPr/>
          <p:nvPr/>
        </p:nvSpPr>
        <p:spPr>
          <a:xfrm>
            <a:off x="3207690" y="4334133"/>
            <a:ext cx="1576687" cy="245710"/>
          </a:xfrm>
          <a:prstGeom prst="wedgeEllipseCallout">
            <a:avLst>
              <a:gd name="adj1" fmla="val -18130"/>
              <a:gd name="adj2" fmla="val -211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3" name="Speech Bubble: Oval 72">
            <a:extLst>
              <a:ext uri="{FF2B5EF4-FFF2-40B4-BE49-F238E27FC236}">
                <a16:creationId xmlns:a16="http://schemas.microsoft.com/office/drawing/2014/main" id="{B15F0C4D-6279-A9D4-404A-557E4B75A25D}"/>
              </a:ext>
            </a:extLst>
          </p:cNvPr>
          <p:cNvSpPr/>
          <p:nvPr/>
        </p:nvSpPr>
        <p:spPr>
          <a:xfrm>
            <a:off x="3871820" y="1164227"/>
            <a:ext cx="1576687" cy="245710"/>
          </a:xfrm>
          <a:prstGeom prst="wedgeEllipseCallout">
            <a:avLst>
              <a:gd name="adj1" fmla="val 14600"/>
              <a:gd name="adj2" fmla="val 326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4" name="Speech Bubble: Oval 73">
            <a:extLst>
              <a:ext uri="{FF2B5EF4-FFF2-40B4-BE49-F238E27FC236}">
                <a16:creationId xmlns:a16="http://schemas.microsoft.com/office/drawing/2014/main" id="{1CBCD0B3-67CD-E136-493F-67E0C2100B4A}"/>
              </a:ext>
            </a:extLst>
          </p:cNvPr>
          <p:cNvSpPr/>
          <p:nvPr/>
        </p:nvSpPr>
        <p:spPr>
          <a:xfrm>
            <a:off x="5709882" y="4449019"/>
            <a:ext cx="1576687" cy="245710"/>
          </a:xfrm>
          <a:prstGeom prst="wedgeEllipseCallout">
            <a:avLst>
              <a:gd name="adj1" fmla="val -10091"/>
              <a:gd name="adj2" fmla="val -211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5" name="Speech Bubble: Oval 74">
            <a:extLst>
              <a:ext uri="{FF2B5EF4-FFF2-40B4-BE49-F238E27FC236}">
                <a16:creationId xmlns:a16="http://schemas.microsoft.com/office/drawing/2014/main" id="{E90AB4B8-73FD-1851-0501-20CEFB072B62}"/>
              </a:ext>
            </a:extLst>
          </p:cNvPr>
          <p:cNvSpPr/>
          <p:nvPr/>
        </p:nvSpPr>
        <p:spPr>
          <a:xfrm>
            <a:off x="5878199" y="2092329"/>
            <a:ext cx="1576687" cy="245710"/>
          </a:xfrm>
          <a:prstGeom prst="wedgeEllipseCallout">
            <a:avLst>
              <a:gd name="adj1" fmla="val -8368"/>
              <a:gd name="adj2" fmla="val 1309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6" name="Speech Bubble: Oval 75">
            <a:extLst>
              <a:ext uri="{FF2B5EF4-FFF2-40B4-BE49-F238E27FC236}">
                <a16:creationId xmlns:a16="http://schemas.microsoft.com/office/drawing/2014/main" id="{D4A39D6B-E829-7970-CF68-AD02FF1B97D3}"/>
              </a:ext>
            </a:extLst>
          </p:cNvPr>
          <p:cNvSpPr/>
          <p:nvPr/>
        </p:nvSpPr>
        <p:spPr>
          <a:xfrm>
            <a:off x="7997044" y="1756283"/>
            <a:ext cx="1576687" cy="245710"/>
          </a:xfrm>
          <a:prstGeom prst="wedgeEllipseCallout">
            <a:avLst>
              <a:gd name="adj1" fmla="val -11239"/>
              <a:gd name="adj2" fmla="val 1457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7" name="Speech Bubble: Oval 76">
            <a:extLst>
              <a:ext uri="{FF2B5EF4-FFF2-40B4-BE49-F238E27FC236}">
                <a16:creationId xmlns:a16="http://schemas.microsoft.com/office/drawing/2014/main" id="{467B829C-3179-8BA7-D6F4-4F4B6F9B4C79}"/>
              </a:ext>
            </a:extLst>
          </p:cNvPr>
          <p:cNvSpPr/>
          <p:nvPr/>
        </p:nvSpPr>
        <p:spPr>
          <a:xfrm>
            <a:off x="9728779" y="2392499"/>
            <a:ext cx="1576687" cy="245710"/>
          </a:xfrm>
          <a:prstGeom prst="wedgeEllipseCallout">
            <a:avLst>
              <a:gd name="adj1" fmla="val -16982"/>
              <a:gd name="adj2" fmla="val 101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Environment: production</a:t>
            </a:r>
          </a:p>
        </p:txBody>
      </p:sp>
      <p:sp>
        <p:nvSpPr>
          <p:cNvPr id="79" name="Rectangle 78">
            <a:extLst>
              <a:ext uri="{FF2B5EF4-FFF2-40B4-BE49-F238E27FC236}">
                <a16:creationId xmlns:a16="http://schemas.microsoft.com/office/drawing/2014/main" id="{C1A5A7E1-57E8-A9E0-F20C-2D9B724C46A3}"/>
              </a:ext>
            </a:extLst>
          </p:cNvPr>
          <p:cNvSpPr/>
          <p:nvPr/>
        </p:nvSpPr>
        <p:spPr>
          <a:xfrm>
            <a:off x="1116462" y="5638671"/>
            <a:ext cx="7656346" cy="907683"/>
          </a:xfrm>
          <a:prstGeom prst="rect">
            <a:avLst/>
          </a:prstGeom>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kubectl get pods -l "environment=production“</a:t>
            </a:r>
          </a:p>
          <a:p>
            <a:r>
              <a:rPr lang="en-US" dirty="0"/>
              <a:t>kubectl delete </a:t>
            </a:r>
            <a:r>
              <a:rPr lang="en-US" dirty="0" err="1"/>
              <a:t>deployment,services,statefulsets</a:t>
            </a:r>
            <a:r>
              <a:rPr lang="en-US" dirty="0"/>
              <a:t> -l "environment=production“</a:t>
            </a:r>
          </a:p>
          <a:p>
            <a:r>
              <a:rPr lang="en-US" dirty="0"/>
              <a:t>kubectl get pods -l "partition: customer-a“</a:t>
            </a:r>
          </a:p>
        </p:txBody>
      </p:sp>
      <p:sp>
        <p:nvSpPr>
          <p:cNvPr id="7" name="Speech Bubble: Oval 6">
            <a:extLst>
              <a:ext uri="{FF2B5EF4-FFF2-40B4-BE49-F238E27FC236}">
                <a16:creationId xmlns:a16="http://schemas.microsoft.com/office/drawing/2014/main" id="{BAE77A2B-E3BF-6486-1CC9-960156729E33}"/>
              </a:ext>
            </a:extLst>
          </p:cNvPr>
          <p:cNvSpPr/>
          <p:nvPr/>
        </p:nvSpPr>
        <p:spPr>
          <a:xfrm>
            <a:off x="587191" y="3837047"/>
            <a:ext cx="1576687" cy="245710"/>
          </a:xfrm>
          <a:prstGeom prst="wedgeEllipseCallout">
            <a:avLst>
              <a:gd name="adj1" fmla="val -45118"/>
              <a:gd name="adj2" fmla="val -149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2"/>
                </a:solidFill>
              </a:rPr>
              <a:t>partition: customer-a</a:t>
            </a:r>
          </a:p>
        </p:txBody>
      </p:sp>
      <p:sp>
        <p:nvSpPr>
          <p:cNvPr id="17" name="Speech Bubble: Oval 16">
            <a:extLst>
              <a:ext uri="{FF2B5EF4-FFF2-40B4-BE49-F238E27FC236}">
                <a16:creationId xmlns:a16="http://schemas.microsoft.com/office/drawing/2014/main" id="{CDD6A43E-A3FE-8A4D-7F06-42BB97355B28}"/>
              </a:ext>
            </a:extLst>
          </p:cNvPr>
          <p:cNvSpPr/>
          <p:nvPr/>
        </p:nvSpPr>
        <p:spPr>
          <a:xfrm>
            <a:off x="577226" y="2059603"/>
            <a:ext cx="1576687" cy="245710"/>
          </a:xfrm>
          <a:prstGeom prst="wedgeEllipseCallout">
            <a:avLst>
              <a:gd name="adj1" fmla="val -48563"/>
              <a:gd name="adj2" fmla="val 160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2"/>
                </a:solidFill>
              </a:rPr>
              <a:t>partition: customer-a</a:t>
            </a:r>
          </a:p>
        </p:txBody>
      </p:sp>
      <p:sp>
        <p:nvSpPr>
          <p:cNvPr id="19" name="Speech Bubble: Oval 18">
            <a:extLst>
              <a:ext uri="{FF2B5EF4-FFF2-40B4-BE49-F238E27FC236}">
                <a16:creationId xmlns:a16="http://schemas.microsoft.com/office/drawing/2014/main" id="{3C1D65A6-D05C-5547-4DE2-E4AA9D19A12F}"/>
              </a:ext>
            </a:extLst>
          </p:cNvPr>
          <p:cNvSpPr/>
          <p:nvPr/>
        </p:nvSpPr>
        <p:spPr>
          <a:xfrm>
            <a:off x="3203427" y="4152486"/>
            <a:ext cx="1576687" cy="245710"/>
          </a:xfrm>
          <a:prstGeom prst="wedgeEllipseCallout">
            <a:avLst>
              <a:gd name="adj1" fmla="val -41098"/>
              <a:gd name="adj2" fmla="val -163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2"/>
                </a:solidFill>
              </a:rPr>
              <a:t>partition: customer-a</a:t>
            </a:r>
          </a:p>
        </p:txBody>
      </p:sp>
      <p:sp>
        <p:nvSpPr>
          <p:cNvPr id="22" name="Speech Bubble: Oval 21">
            <a:extLst>
              <a:ext uri="{FF2B5EF4-FFF2-40B4-BE49-F238E27FC236}">
                <a16:creationId xmlns:a16="http://schemas.microsoft.com/office/drawing/2014/main" id="{713C52EB-14E7-FAED-65EF-8539B3B6D718}"/>
              </a:ext>
            </a:extLst>
          </p:cNvPr>
          <p:cNvSpPr/>
          <p:nvPr/>
        </p:nvSpPr>
        <p:spPr>
          <a:xfrm>
            <a:off x="2811809" y="1880395"/>
            <a:ext cx="1576687" cy="245710"/>
          </a:xfrm>
          <a:prstGeom prst="wedgeEllipseCallout">
            <a:avLst>
              <a:gd name="adj1" fmla="val 6561"/>
              <a:gd name="adj2" fmla="val 1420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2"/>
                </a:solidFill>
              </a:rPr>
              <a:t>partition: customer-a</a:t>
            </a:r>
          </a:p>
        </p:txBody>
      </p:sp>
      <p:sp>
        <p:nvSpPr>
          <p:cNvPr id="23" name="Speech Bubble: Oval 22">
            <a:extLst>
              <a:ext uri="{FF2B5EF4-FFF2-40B4-BE49-F238E27FC236}">
                <a16:creationId xmlns:a16="http://schemas.microsoft.com/office/drawing/2014/main" id="{98439581-18F4-5754-C325-CA7052597B27}"/>
              </a:ext>
            </a:extLst>
          </p:cNvPr>
          <p:cNvSpPr/>
          <p:nvPr/>
        </p:nvSpPr>
        <p:spPr>
          <a:xfrm>
            <a:off x="3988945" y="1524541"/>
            <a:ext cx="1576687" cy="245710"/>
          </a:xfrm>
          <a:prstGeom prst="wedgeEllipseCallout">
            <a:avLst>
              <a:gd name="adj1" fmla="val -330"/>
              <a:gd name="adj2" fmla="val 1936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accent2"/>
                </a:solidFill>
              </a:rPr>
              <a:t>partition: customer-a</a:t>
            </a:r>
          </a:p>
        </p:txBody>
      </p:sp>
    </p:spTree>
    <p:extLst>
      <p:ext uri="{BB962C8B-B14F-4D97-AF65-F5344CB8AC3E}">
        <p14:creationId xmlns:p14="http://schemas.microsoft.com/office/powerpoint/2010/main" val="1071270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1000"/>
                                        <p:tgtEl>
                                          <p:spTgt spid="67"/>
                                        </p:tgtEl>
                                      </p:cBhvr>
                                    </p:animEffect>
                                    <p:anim calcmode="lin" valueType="num">
                                      <p:cBhvr>
                                        <p:cTn id="19" dur="1000" fill="hold"/>
                                        <p:tgtEl>
                                          <p:spTgt spid="67"/>
                                        </p:tgtEl>
                                        <p:attrNameLst>
                                          <p:attrName>ppt_x</p:attrName>
                                        </p:attrNameLst>
                                      </p:cBhvr>
                                      <p:tavLst>
                                        <p:tav tm="0">
                                          <p:val>
                                            <p:strVal val="#ppt_x"/>
                                          </p:val>
                                        </p:tav>
                                        <p:tav tm="100000">
                                          <p:val>
                                            <p:strVal val="#ppt_x"/>
                                          </p:val>
                                        </p:tav>
                                      </p:tavLst>
                                    </p:anim>
                                    <p:anim calcmode="lin" valueType="num">
                                      <p:cBhvr>
                                        <p:cTn id="20"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8"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wipe(left)">
                                      <p:cBhvr>
                                        <p:cTn id="68" dur="500"/>
                                        <p:tgtEl>
                                          <p:spTgt spid="5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down)">
                                      <p:cBhvr>
                                        <p:cTn id="73" dur="500"/>
                                        <p:tgtEl>
                                          <p:spTgt spid="65"/>
                                        </p:tgtEl>
                                      </p:cBhvr>
                                    </p:animEffect>
                                  </p:childTnLst>
                                </p:cTn>
                              </p:par>
                              <p:par>
                                <p:cTn id="74" presetID="22" presetClass="entr" presetSubtype="4" fill="hold"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down)">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80">
                                          <p:stCondLst>
                                            <p:cond delay="0"/>
                                          </p:stCondLst>
                                        </p:cTn>
                                        <p:tgtEl>
                                          <p:spTgt spid="56"/>
                                        </p:tgtEl>
                                      </p:cBhvr>
                                    </p:animEffect>
                                    <p:anim calcmode="lin" valueType="num">
                                      <p:cBhvr>
                                        <p:cTn id="82"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87" dur="26">
                                          <p:stCondLst>
                                            <p:cond delay="650"/>
                                          </p:stCondLst>
                                        </p:cTn>
                                        <p:tgtEl>
                                          <p:spTgt spid="56"/>
                                        </p:tgtEl>
                                      </p:cBhvr>
                                      <p:to x="100000" y="60000"/>
                                    </p:animScale>
                                    <p:animScale>
                                      <p:cBhvr>
                                        <p:cTn id="88" dur="166" decel="50000">
                                          <p:stCondLst>
                                            <p:cond delay="676"/>
                                          </p:stCondLst>
                                        </p:cTn>
                                        <p:tgtEl>
                                          <p:spTgt spid="56"/>
                                        </p:tgtEl>
                                      </p:cBhvr>
                                      <p:to x="100000" y="100000"/>
                                    </p:animScale>
                                    <p:animScale>
                                      <p:cBhvr>
                                        <p:cTn id="89" dur="26">
                                          <p:stCondLst>
                                            <p:cond delay="1312"/>
                                          </p:stCondLst>
                                        </p:cTn>
                                        <p:tgtEl>
                                          <p:spTgt spid="56"/>
                                        </p:tgtEl>
                                      </p:cBhvr>
                                      <p:to x="100000" y="80000"/>
                                    </p:animScale>
                                    <p:animScale>
                                      <p:cBhvr>
                                        <p:cTn id="90" dur="166" decel="50000">
                                          <p:stCondLst>
                                            <p:cond delay="1338"/>
                                          </p:stCondLst>
                                        </p:cTn>
                                        <p:tgtEl>
                                          <p:spTgt spid="56"/>
                                        </p:tgtEl>
                                      </p:cBhvr>
                                      <p:to x="100000" y="100000"/>
                                    </p:animScale>
                                    <p:animScale>
                                      <p:cBhvr>
                                        <p:cTn id="91" dur="26">
                                          <p:stCondLst>
                                            <p:cond delay="1642"/>
                                          </p:stCondLst>
                                        </p:cTn>
                                        <p:tgtEl>
                                          <p:spTgt spid="56"/>
                                        </p:tgtEl>
                                      </p:cBhvr>
                                      <p:to x="100000" y="90000"/>
                                    </p:animScale>
                                    <p:animScale>
                                      <p:cBhvr>
                                        <p:cTn id="92" dur="166" decel="50000">
                                          <p:stCondLst>
                                            <p:cond delay="1668"/>
                                          </p:stCondLst>
                                        </p:cTn>
                                        <p:tgtEl>
                                          <p:spTgt spid="56"/>
                                        </p:tgtEl>
                                      </p:cBhvr>
                                      <p:to x="100000" y="100000"/>
                                    </p:animScale>
                                    <p:animScale>
                                      <p:cBhvr>
                                        <p:cTn id="93" dur="26">
                                          <p:stCondLst>
                                            <p:cond delay="1808"/>
                                          </p:stCondLst>
                                        </p:cTn>
                                        <p:tgtEl>
                                          <p:spTgt spid="56"/>
                                        </p:tgtEl>
                                      </p:cBhvr>
                                      <p:to x="100000" y="95000"/>
                                    </p:animScale>
                                    <p:animScale>
                                      <p:cBhvr>
                                        <p:cTn id="94" dur="166" decel="50000">
                                          <p:stCondLst>
                                            <p:cond delay="1834"/>
                                          </p:stCondLst>
                                        </p:cTn>
                                        <p:tgtEl>
                                          <p:spTgt spid="56"/>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anim calcmode="lin" valueType="num">
                                      <p:cBhvr>
                                        <p:cTn id="104" dur="500" fill="hold"/>
                                        <p:tgtEl>
                                          <p:spTgt spid="63"/>
                                        </p:tgtEl>
                                        <p:attrNameLst>
                                          <p:attrName>ppt_w</p:attrName>
                                        </p:attrNameLst>
                                      </p:cBhvr>
                                      <p:tavLst>
                                        <p:tav tm="0">
                                          <p:val>
                                            <p:fltVal val="0"/>
                                          </p:val>
                                        </p:tav>
                                        <p:tav tm="100000">
                                          <p:val>
                                            <p:strVal val="#ppt_w"/>
                                          </p:val>
                                        </p:tav>
                                      </p:tavLst>
                                    </p:anim>
                                    <p:anim calcmode="lin" valueType="num">
                                      <p:cBhvr>
                                        <p:cTn id="105" dur="500" fill="hold"/>
                                        <p:tgtEl>
                                          <p:spTgt spid="63"/>
                                        </p:tgtEl>
                                        <p:attrNameLst>
                                          <p:attrName>ppt_h</p:attrName>
                                        </p:attrNameLst>
                                      </p:cBhvr>
                                      <p:tavLst>
                                        <p:tav tm="0">
                                          <p:val>
                                            <p:fltVal val="0"/>
                                          </p:val>
                                        </p:tav>
                                        <p:tav tm="100000">
                                          <p:val>
                                            <p:strVal val="#ppt_h"/>
                                          </p:val>
                                        </p:tav>
                                      </p:tavLst>
                                    </p:anim>
                                    <p:animEffect transition="in" filter="fade">
                                      <p:cBhvr>
                                        <p:cTn id="106" dur="500"/>
                                        <p:tgtEl>
                                          <p:spTgt spid="63"/>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69"/>
                                        </p:tgtEl>
                                        <p:attrNameLst>
                                          <p:attrName>style.visibility</p:attrName>
                                        </p:attrNameLst>
                                      </p:cBhvr>
                                      <p:to>
                                        <p:strVal val="visible"/>
                                      </p:to>
                                    </p:set>
                                    <p:animEffect transition="in" filter="fade">
                                      <p:cBhvr>
                                        <p:cTn id="111" dur="1000"/>
                                        <p:tgtEl>
                                          <p:spTgt spid="69"/>
                                        </p:tgtEl>
                                      </p:cBhvr>
                                    </p:animEffect>
                                    <p:anim calcmode="lin" valueType="num">
                                      <p:cBhvr>
                                        <p:cTn id="112" dur="1000" fill="hold"/>
                                        <p:tgtEl>
                                          <p:spTgt spid="69"/>
                                        </p:tgtEl>
                                        <p:attrNameLst>
                                          <p:attrName>ppt_x</p:attrName>
                                        </p:attrNameLst>
                                      </p:cBhvr>
                                      <p:tavLst>
                                        <p:tav tm="0">
                                          <p:val>
                                            <p:strVal val="#ppt_x"/>
                                          </p:val>
                                        </p:tav>
                                        <p:tav tm="100000">
                                          <p:val>
                                            <p:strVal val="#ppt_x"/>
                                          </p:val>
                                        </p:tav>
                                      </p:tavLst>
                                    </p:anim>
                                    <p:anim calcmode="lin" valueType="num">
                                      <p:cBhvr>
                                        <p:cTn id="113" dur="1000" fill="hold"/>
                                        <p:tgtEl>
                                          <p:spTgt spid="69"/>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70"/>
                                        </p:tgtEl>
                                        <p:attrNameLst>
                                          <p:attrName>style.visibility</p:attrName>
                                        </p:attrNameLst>
                                      </p:cBhvr>
                                      <p:to>
                                        <p:strVal val="visible"/>
                                      </p:to>
                                    </p:set>
                                    <p:animEffect transition="in" filter="fade">
                                      <p:cBhvr>
                                        <p:cTn id="116" dur="1000"/>
                                        <p:tgtEl>
                                          <p:spTgt spid="70"/>
                                        </p:tgtEl>
                                      </p:cBhvr>
                                    </p:animEffect>
                                    <p:anim calcmode="lin" valueType="num">
                                      <p:cBhvr>
                                        <p:cTn id="117" dur="1000" fill="hold"/>
                                        <p:tgtEl>
                                          <p:spTgt spid="70"/>
                                        </p:tgtEl>
                                        <p:attrNameLst>
                                          <p:attrName>ppt_x</p:attrName>
                                        </p:attrNameLst>
                                      </p:cBhvr>
                                      <p:tavLst>
                                        <p:tav tm="0">
                                          <p:val>
                                            <p:strVal val="#ppt_x"/>
                                          </p:val>
                                        </p:tav>
                                        <p:tav tm="100000">
                                          <p:val>
                                            <p:strVal val="#ppt_x"/>
                                          </p:val>
                                        </p:tav>
                                      </p:tavLst>
                                    </p:anim>
                                    <p:anim calcmode="lin" valueType="num">
                                      <p:cBhvr>
                                        <p:cTn id="118" dur="1000" fill="hold"/>
                                        <p:tgtEl>
                                          <p:spTgt spid="70"/>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fade">
                                      <p:cBhvr>
                                        <p:cTn id="121" dur="1000"/>
                                        <p:tgtEl>
                                          <p:spTgt spid="71"/>
                                        </p:tgtEl>
                                      </p:cBhvr>
                                    </p:animEffect>
                                    <p:anim calcmode="lin" valueType="num">
                                      <p:cBhvr>
                                        <p:cTn id="122" dur="1000" fill="hold"/>
                                        <p:tgtEl>
                                          <p:spTgt spid="71"/>
                                        </p:tgtEl>
                                        <p:attrNameLst>
                                          <p:attrName>ppt_x</p:attrName>
                                        </p:attrNameLst>
                                      </p:cBhvr>
                                      <p:tavLst>
                                        <p:tav tm="0">
                                          <p:val>
                                            <p:strVal val="#ppt_x"/>
                                          </p:val>
                                        </p:tav>
                                        <p:tav tm="100000">
                                          <p:val>
                                            <p:strVal val="#ppt_x"/>
                                          </p:val>
                                        </p:tav>
                                      </p:tavLst>
                                    </p:anim>
                                    <p:anim calcmode="lin" valueType="num">
                                      <p:cBhvr>
                                        <p:cTn id="123" dur="1000" fill="hold"/>
                                        <p:tgtEl>
                                          <p:spTgt spid="71"/>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72"/>
                                        </p:tgtEl>
                                        <p:attrNameLst>
                                          <p:attrName>style.visibility</p:attrName>
                                        </p:attrNameLst>
                                      </p:cBhvr>
                                      <p:to>
                                        <p:strVal val="visible"/>
                                      </p:to>
                                    </p:set>
                                    <p:animEffect transition="in" filter="fade">
                                      <p:cBhvr>
                                        <p:cTn id="126" dur="1000"/>
                                        <p:tgtEl>
                                          <p:spTgt spid="72"/>
                                        </p:tgtEl>
                                      </p:cBhvr>
                                    </p:animEffect>
                                    <p:anim calcmode="lin" valueType="num">
                                      <p:cBhvr>
                                        <p:cTn id="127" dur="1000" fill="hold"/>
                                        <p:tgtEl>
                                          <p:spTgt spid="72"/>
                                        </p:tgtEl>
                                        <p:attrNameLst>
                                          <p:attrName>ppt_x</p:attrName>
                                        </p:attrNameLst>
                                      </p:cBhvr>
                                      <p:tavLst>
                                        <p:tav tm="0">
                                          <p:val>
                                            <p:strVal val="#ppt_x"/>
                                          </p:val>
                                        </p:tav>
                                        <p:tav tm="100000">
                                          <p:val>
                                            <p:strVal val="#ppt_x"/>
                                          </p:val>
                                        </p:tav>
                                      </p:tavLst>
                                    </p:anim>
                                    <p:anim calcmode="lin" valueType="num">
                                      <p:cBhvr>
                                        <p:cTn id="128" dur="1000" fill="hold"/>
                                        <p:tgtEl>
                                          <p:spTgt spid="72"/>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1000"/>
                                        <p:tgtEl>
                                          <p:spTgt spid="73"/>
                                        </p:tgtEl>
                                      </p:cBhvr>
                                    </p:animEffect>
                                    <p:anim calcmode="lin" valueType="num">
                                      <p:cBhvr>
                                        <p:cTn id="132" dur="1000" fill="hold"/>
                                        <p:tgtEl>
                                          <p:spTgt spid="73"/>
                                        </p:tgtEl>
                                        <p:attrNameLst>
                                          <p:attrName>ppt_x</p:attrName>
                                        </p:attrNameLst>
                                      </p:cBhvr>
                                      <p:tavLst>
                                        <p:tav tm="0">
                                          <p:val>
                                            <p:strVal val="#ppt_x"/>
                                          </p:val>
                                        </p:tav>
                                        <p:tav tm="100000">
                                          <p:val>
                                            <p:strVal val="#ppt_x"/>
                                          </p:val>
                                        </p:tav>
                                      </p:tavLst>
                                    </p:anim>
                                    <p:anim calcmode="lin" valueType="num">
                                      <p:cBhvr>
                                        <p:cTn id="133" dur="1000" fill="hold"/>
                                        <p:tgtEl>
                                          <p:spTgt spid="73"/>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fade">
                                      <p:cBhvr>
                                        <p:cTn id="136" dur="1000"/>
                                        <p:tgtEl>
                                          <p:spTgt spid="74"/>
                                        </p:tgtEl>
                                      </p:cBhvr>
                                    </p:animEffect>
                                    <p:anim calcmode="lin" valueType="num">
                                      <p:cBhvr>
                                        <p:cTn id="137" dur="1000" fill="hold"/>
                                        <p:tgtEl>
                                          <p:spTgt spid="74"/>
                                        </p:tgtEl>
                                        <p:attrNameLst>
                                          <p:attrName>ppt_x</p:attrName>
                                        </p:attrNameLst>
                                      </p:cBhvr>
                                      <p:tavLst>
                                        <p:tav tm="0">
                                          <p:val>
                                            <p:strVal val="#ppt_x"/>
                                          </p:val>
                                        </p:tav>
                                        <p:tav tm="100000">
                                          <p:val>
                                            <p:strVal val="#ppt_x"/>
                                          </p:val>
                                        </p:tav>
                                      </p:tavLst>
                                    </p:anim>
                                    <p:anim calcmode="lin" valueType="num">
                                      <p:cBhvr>
                                        <p:cTn id="138" dur="1000" fill="hold"/>
                                        <p:tgtEl>
                                          <p:spTgt spid="74"/>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fade">
                                      <p:cBhvr>
                                        <p:cTn id="141" dur="1000"/>
                                        <p:tgtEl>
                                          <p:spTgt spid="75"/>
                                        </p:tgtEl>
                                      </p:cBhvr>
                                    </p:animEffect>
                                    <p:anim calcmode="lin" valueType="num">
                                      <p:cBhvr>
                                        <p:cTn id="142" dur="1000" fill="hold"/>
                                        <p:tgtEl>
                                          <p:spTgt spid="75"/>
                                        </p:tgtEl>
                                        <p:attrNameLst>
                                          <p:attrName>ppt_x</p:attrName>
                                        </p:attrNameLst>
                                      </p:cBhvr>
                                      <p:tavLst>
                                        <p:tav tm="0">
                                          <p:val>
                                            <p:strVal val="#ppt_x"/>
                                          </p:val>
                                        </p:tav>
                                        <p:tav tm="100000">
                                          <p:val>
                                            <p:strVal val="#ppt_x"/>
                                          </p:val>
                                        </p:tav>
                                      </p:tavLst>
                                    </p:anim>
                                    <p:anim calcmode="lin" valueType="num">
                                      <p:cBhvr>
                                        <p:cTn id="143" dur="1000" fill="hold"/>
                                        <p:tgtEl>
                                          <p:spTgt spid="75"/>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fade">
                                      <p:cBhvr>
                                        <p:cTn id="146" dur="1000"/>
                                        <p:tgtEl>
                                          <p:spTgt spid="76"/>
                                        </p:tgtEl>
                                      </p:cBhvr>
                                    </p:animEffect>
                                    <p:anim calcmode="lin" valueType="num">
                                      <p:cBhvr>
                                        <p:cTn id="147" dur="1000" fill="hold"/>
                                        <p:tgtEl>
                                          <p:spTgt spid="76"/>
                                        </p:tgtEl>
                                        <p:attrNameLst>
                                          <p:attrName>ppt_x</p:attrName>
                                        </p:attrNameLst>
                                      </p:cBhvr>
                                      <p:tavLst>
                                        <p:tav tm="0">
                                          <p:val>
                                            <p:strVal val="#ppt_x"/>
                                          </p:val>
                                        </p:tav>
                                        <p:tav tm="100000">
                                          <p:val>
                                            <p:strVal val="#ppt_x"/>
                                          </p:val>
                                        </p:tav>
                                      </p:tavLst>
                                    </p:anim>
                                    <p:anim calcmode="lin" valueType="num">
                                      <p:cBhvr>
                                        <p:cTn id="148" dur="1000" fill="hold"/>
                                        <p:tgtEl>
                                          <p:spTgt spid="76"/>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77"/>
                                        </p:tgtEl>
                                        <p:attrNameLst>
                                          <p:attrName>style.visibility</p:attrName>
                                        </p:attrNameLst>
                                      </p:cBhvr>
                                      <p:to>
                                        <p:strVal val="visible"/>
                                      </p:to>
                                    </p:set>
                                    <p:animEffect transition="in" filter="fade">
                                      <p:cBhvr>
                                        <p:cTn id="151" dur="1000"/>
                                        <p:tgtEl>
                                          <p:spTgt spid="77"/>
                                        </p:tgtEl>
                                      </p:cBhvr>
                                    </p:animEffect>
                                    <p:anim calcmode="lin" valueType="num">
                                      <p:cBhvr>
                                        <p:cTn id="152" dur="1000" fill="hold"/>
                                        <p:tgtEl>
                                          <p:spTgt spid="77"/>
                                        </p:tgtEl>
                                        <p:attrNameLst>
                                          <p:attrName>ppt_x</p:attrName>
                                        </p:attrNameLst>
                                      </p:cBhvr>
                                      <p:tavLst>
                                        <p:tav tm="0">
                                          <p:val>
                                            <p:strVal val="#ppt_x"/>
                                          </p:val>
                                        </p:tav>
                                        <p:tav tm="100000">
                                          <p:val>
                                            <p:strVal val="#ppt_x"/>
                                          </p:val>
                                        </p:tav>
                                      </p:tavLst>
                                    </p:anim>
                                    <p:anim calcmode="lin" valueType="num">
                                      <p:cBhvr>
                                        <p:cTn id="153"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79"/>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79">
                                            <p:txEl>
                                              <p:pRg st="0" end="0"/>
                                            </p:txEl>
                                          </p:spTgt>
                                        </p:tgtEl>
                                        <p:attrNameLst>
                                          <p:attrName>style.visibility</p:attrName>
                                        </p:attrNameLst>
                                      </p:cBhvr>
                                      <p:to>
                                        <p:strVal val="visible"/>
                                      </p:to>
                                    </p:set>
                                    <p:animEffect transition="in" filter="wipe(left)">
                                      <p:cBhvr>
                                        <p:cTn id="162" dur="500"/>
                                        <p:tgtEl>
                                          <p:spTgt spid="79">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79">
                                            <p:txEl>
                                              <p:pRg st="1" end="1"/>
                                            </p:txEl>
                                          </p:spTgt>
                                        </p:tgtEl>
                                        <p:attrNameLst>
                                          <p:attrName>style.visibility</p:attrName>
                                        </p:attrNameLst>
                                      </p:cBhvr>
                                      <p:to>
                                        <p:strVal val="visible"/>
                                      </p:to>
                                    </p:set>
                                    <p:animEffect transition="in" filter="wipe(left)">
                                      <p:cBhvr>
                                        <p:cTn id="167" dur="500"/>
                                        <p:tgtEl>
                                          <p:spTgt spid="79">
                                            <p:txEl>
                                              <p:pRg st="1" end="1"/>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nodeType="clickEffect">
                                  <p:stCondLst>
                                    <p:cond delay="0"/>
                                  </p:stCondLst>
                                  <p:childTnLst>
                                    <p:set>
                                      <p:cBhvr>
                                        <p:cTn id="171" dur="1" fill="hold">
                                          <p:stCondLst>
                                            <p:cond delay="0"/>
                                          </p:stCondLst>
                                        </p:cTn>
                                        <p:tgtEl>
                                          <p:spTgt spid="79">
                                            <p:txEl>
                                              <p:pRg st="2" end="2"/>
                                            </p:txEl>
                                          </p:spTgt>
                                        </p:tgtEl>
                                        <p:attrNameLst>
                                          <p:attrName>style.visibility</p:attrName>
                                        </p:attrNameLst>
                                      </p:cBhvr>
                                      <p:to>
                                        <p:strVal val="visible"/>
                                      </p:to>
                                    </p:set>
                                    <p:animEffect transition="in" filter="wipe(left)">
                                      <p:cBhvr>
                                        <p:cTn id="172" dur="500"/>
                                        <p:tgtEl>
                                          <p:spTgt spid="79">
                                            <p:txEl>
                                              <p:pRg st="2" end="2"/>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entr" presetSubtype="0" fill="hold" grpId="0" nodeType="clickEffect">
                                  <p:stCondLst>
                                    <p:cond delay="0"/>
                                  </p:stCondLst>
                                  <p:childTnLst>
                                    <p:set>
                                      <p:cBhvr>
                                        <p:cTn id="176" dur="1" fill="hold">
                                          <p:stCondLst>
                                            <p:cond delay="0"/>
                                          </p:stCondLst>
                                        </p:cTn>
                                        <p:tgtEl>
                                          <p:spTgt spid="7"/>
                                        </p:tgtEl>
                                        <p:attrNameLst>
                                          <p:attrName>style.visibility</p:attrName>
                                        </p:attrNameLst>
                                      </p:cBhvr>
                                      <p:to>
                                        <p:strVal val="visible"/>
                                      </p:to>
                                    </p:set>
                                    <p:animEffect transition="in" filter="fade">
                                      <p:cBhvr>
                                        <p:cTn id="177" dur="1000"/>
                                        <p:tgtEl>
                                          <p:spTgt spid="7"/>
                                        </p:tgtEl>
                                      </p:cBhvr>
                                    </p:animEffect>
                                    <p:anim calcmode="lin" valueType="num">
                                      <p:cBhvr>
                                        <p:cTn id="178" dur="1000" fill="hold"/>
                                        <p:tgtEl>
                                          <p:spTgt spid="7"/>
                                        </p:tgtEl>
                                        <p:attrNameLst>
                                          <p:attrName>ppt_x</p:attrName>
                                        </p:attrNameLst>
                                      </p:cBhvr>
                                      <p:tavLst>
                                        <p:tav tm="0">
                                          <p:val>
                                            <p:strVal val="#ppt_x"/>
                                          </p:val>
                                        </p:tav>
                                        <p:tav tm="100000">
                                          <p:val>
                                            <p:strVal val="#ppt_x"/>
                                          </p:val>
                                        </p:tav>
                                      </p:tavLst>
                                    </p:anim>
                                    <p:anim calcmode="lin" valueType="num">
                                      <p:cBhvr>
                                        <p:cTn id="179" dur="1000" fill="hold"/>
                                        <p:tgtEl>
                                          <p:spTgt spid="7"/>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7"/>
                                        </p:tgtEl>
                                        <p:attrNameLst>
                                          <p:attrName>style.visibility</p:attrName>
                                        </p:attrNameLst>
                                      </p:cBhvr>
                                      <p:to>
                                        <p:strVal val="visible"/>
                                      </p:to>
                                    </p:set>
                                    <p:animEffect transition="in" filter="fade">
                                      <p:cBhvr>
                                        <p:cTn id="182" dur="1000"/>
                                        <p:tgtEl>
                                          <p:spTgt spid="17"/>
                                        </p:tgtEl>
                                      </p:cBhvr>
                                    </p:animEffect>
                                    <p:anim calcmode="lin" valueType="num">
                                      <p:cBhvr>
                                        <p:cTn id="183" dur="1000" fill="hold"/>
                                        <p:tgtEl>
                                          <p:spTgt spid="17"/>
                                        </p:tgtEl>
                                        <p:attrNameLst>
                                          <p:attrName>ppt_x</p:attrName>
                                        </p:attrNameLst>
                                      </p:cBhvr>
                                      <p:tavLst>
                                        <p:tav tm="0">
                                          <p:val>
                                            <p:strVal val="#ppt_x"/>
                                          </p:val>
                                        </p:tav>
                                        <p:tav tm="100000">
                                          <p:val>
                                            <p:strVal val="#ppt_x"/>
                                          </p:val>
                                        </p:tav>
                                      </p:tavLst>
                                    </p:anim>
                                    <p:anim calcmode="lin" valueType="num">
                                      <p:cBhvr>
                                        <p:cTn id="184" dur="1000" fill="hold"/>
                                        <p:tgtEl>
                                          <p:spTgt spid="17"/>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9"/>
                                        </p:tgtEl>
                                        <p:attrNameLst>
                                          <p:attrName>style.visibility</p:attrName>
                                        </p:attrNameLst>
                                      </p:cBhvr>
                                      <p:to>
                                        <p:strVal val="visible"/>
                                      </p:to>
                                    </p:set>
                                    <p:animEffect transition="in" filter="fade">
                                      <p:cBhvr>
                                        <p:cTn id="187" dur="1000"/>
                                        <p:tgtEl>
                                          <p:spTgt spid="19"/>
                                        </p:tgtEl>
                                      </p:cBhvr>
                                    </p:animEffect>
                                    <p:anim calcmode="lin" valueType="num">
                                      <p:cBhvr>
                                        <p:cTn id="188" dur="1000" fill="hold"/>
                                        <p:tgtEl>
                                          <p:spTgt spid="19"/>
                                        </p:tgtEl>
                                        <p:attrNameLst>
                                          <p:attrName>ppt_x</p:attrName>
                                        </p:attrNameLst>
                                      </p:cBhvr>
                                      <p:tavLst>
                                        <p:tav tm="0">
                                          <p:val>
                                            <p:strVal val="#ppt_x"/>
                                          </p:val>
                                        </p:tav>
                                        <p:tav tm="100000">
                                          <p:val>
                                            <p:strVal val="#ppt_x"/>
                                          </p:val>
                                        </p:tav>
                                      </p:tavLst>
                                    </p:anim>
                                    <p:anim calcmode="lin" valueType="num">
                                      <p:cBhvr>
                                        <p:cTn id="189" dur="1000" fill="hold"/>
                                        <p:tgtEl>
                                          <p:spTgt spid="1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22"/>
                                        </p:tgtEl>
                                        <p:attrNameLst>
                                          <p:attrName>style.visibility</p:attrName>
                                        </p:attrNameLst>
                                      </p:cBhvr>
                                      <p:to>
                                        <p:strVal val="visible"/>
                                      </p:to>
                                    </p:set>
                                    <p:animEffect transition="in" filter="fade">
                                      <p:cBhvr>
                                        <p:cTn id="192" dur="1000"/>
                                        <p:tgtEl>
                                          <p:spTgt spid="22"/>
                                        </p:tgtEl>
                                      </p:cBhvr>
                                    </p:animEffect>
                                    <p:anim calcmode="lin" valueType="num">
                                      <p:cBhvr>
                                        <p:cTn id="193" dur="1000" fill="hold"/>
                                        <p:tgtEl>
                                          <p:spTgt spid="22"/>
                                        </p:tgtEl>
                                        <p:attrNameLst>
                                          <p:attrName>ppt_x</p:attrName>
                                        </p:attrNameLst>
                                      </p:cBhvr>
                                      <p:tavLst>
                                        <p:tav tm="0">
                                          <p:val>
                                            <p:strVal val="#ppt_x"/>
                                          </p:val>
                                        </p:tav>
                                        <p:tav tm="100000">
                                          <p:val>
                                            <p:strVal val="#ppt_x"/>
                                          </p:val>
                                        </p:tav>
                                      </p:tavLst>
                                    </p:anim>
                                    <p:anim calcmode="lin" valueType="num">
                                      <p:cBhvr>
                                        <p:cTn id="194" dur="1000" fill="hold"/>
                                        <p:tgtEl>
                                          <p:spTgt spid="22"/>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23"/>
                                        </p:tgtEl>
                                        <p:attrNameLst>
                                          <p:attrName>style.visibility</p:attrName>
                                        </p:attrNameLst>
                                      </p:cBhvr>
                                      <p:to>
                                        <p:strVal val="visible"/>
                                      </p:to>
                                    </p:set>
                                    <p:animEffect transition="in" filter="fade">
                                      <p:cBhvr>
                                        <p:cTn id="197" dur="1000"/>
                                        <p:tgtEl>
                                          <p:spTgt spid="23"/>
                                        </p:tgtEl>
                                      </p:cBhvr>
                                    </p:animEffect>
                                    <p:anim calcmode="lin" valueType="num">
                                      <p:cBhvr>
                                        <p:cTn id="198" dur="1000" fill="hold"/>
                                        <p:tgtEl>
                                          <p:spTgt spid="23"/>
                                        </p:tgtEl>
                                        <p:attrNameLst>
                                          <p:attrName>ppt_x</p:attrName>
                                        </p:attrNameLst>
                                      </p:cBhvr>
                                      <p:tavLst>
                                        <p:tav tm="0">
                                          <p:val>
                                            <p:strVal val="#ppt_x"/>
                                          </p:val>
                                        </p:tav>
                                        <p:tav tm="100000">
                                          <p:val>
                                            <p:strVal val="#ppt_x"/>
                                          </p:val>
                                        </p:tav>
                                      </p:tavLst>
                                    </p:anim>
                                    <p:anim calcmode="lin" valueType="num">
                                      <p:cBhvr>
                                        <p:cTn id="19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63" grpId="0"/>
      <p:bldP spid="69" grpId="0" animBg="1"/>
      <p:bldP spid="70" grpId="0" animBg="1"/>
      <p:bldP spid="71" grpId="0" animBg="1"/>
      <p:bldP spid="72" grpId="0" animBg="1"/>
      <p:bldP spid="73" grpId="0" animBg="1"/>
      <p:bldP spid="74" grpId="0" animBg="1"/>
      <p:bldP spid="75" grpId="0" animBg="1"/>
      <p:bldP spid="76" grpId="0" animBg="1"/>
      <p:bldP spid="77" grpId="0" animBg="1"/>
      <p:bldP spid="79" grpId="0" animBg="1"/>
      <p:bldP spid="7" grpId="0" animBg="1"/>
      <p:bldP spid="17" grpId="0" animBg="1"/>
      <p:bldP spid="19"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08677"/>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Add / Update the label on running </a:t>
              </a:r>
              <a:r>
                <a:rPr lang="en-US" sz="5400" b="1" dirty="0"/>
                <a:t>object</a:t>
              </a:r>
              <a:r>
                <a:rPr lang="en-US" sz="5400" dirty="0"/>
                <a:t>?</a:t>
              </a:r>
            </a:p>
          </p:txBody>
        </p:sp>
      </p:grpSp>
    </p:spTree>
    <p:extLst>
      <p:ext uri="{BB962C8B-B14F-4D97-AF65-F5344CB8AC3E}">
        <p14:creationId xmlns:p14="http://schemas.microsoft.com/office/powerpoint/2010/main" val="220575004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94203-DC4B-C87B-A0D5-387E271BF8ED}"/>
              </a:ext>
            </a:extLst>
          </p:cNvPr>
          <p:cNvSpPr txBox="1"/>
          <p:nvPr/>
        </p:nvSpPr>
        <p:spPr>
          <a:xfrm>
            <a:off x="471603" y="587828"/>
            <a:ext cx="9980023" cy="4524315"/>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kubectl label pods nginx-Pod release=stable</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kubectl get pods nginx-Pod --show-labels</a:t>
            </a:r>
          </a:p>
          <a:p>
            <a:endParaRPr lang="en-US" dirty="0">
              <a:solidFill>
                <a:schemeClr val="bg1"/>
              </a:solidFill>
            </a:endParaRPr>
          </a:p>
          <a:p>
            <a:r>
              <a:rPr lang="en-US" sz="2400" dirty="0">
                <a:solidFill>
                  <a:schemeClr val="accent5"/>
                </a:solidFill>
              </a:rPr>
              <a:t>How to update the labels on existing pods?</a:t>
            </a:r>
          </a:p>
          <a:p>
            <a:endParaRPr lang="en-US" sz="2400" dirty="0">
              <a:solidFill>
                <a:schemeClr val="accent5"/>
              </a:solidFill>
            </a:endParaRPr>
          </a:p>
          <a:p>
            <a:r>
              <a:rPr lang="en-US" dirty="0">
                <a:solidFill>
                  <a:schemeClr val="bg1"/>
                </a:solidFill>
                <a:latin typeface="Courier New" panose="02070309020205020404" pitchFamily="49" charset="0"/>
                <a:cs typeface="Courier New" panose="02070309020205020404" pitchFamily="49" charset="0"/>
              </a:rPr>
              <a:t>kubectl label pods nginx-Pod release=canary --overwrite</a:t>
            </a:r>
          </a:p>
          <a:p>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kubectl get </a:t>
            </a:r>
            <a:r>
              <a:rPr lang="en-US" b="1" dirty="0">
                <a:solidFill>
                  <a:srgbClr val="00B0F0"/>
                </a:solidFill>
                <a:latin typeface="Courier New" panose="02070309020205020404" pitchFamily="49" charset="0"/>
                <a:cs typeface="Courier New" panose="02070309020205020404" pitchFamily="49" charset="0"/>
              </a:rPr>
              <a:t>pods</a:t>
            </a:r>
            <a:r>
              <a:rPr lang="en-US" dirty="0">
                <a:solidFill>
                  <a:schemeClr val="bg1"/>
                </a:solidFill>
                <a:latin typeface="Courier New" panose="02070309020205020404" pitchFamily="49" charset="0"/>
                <a:cs typeface="Courier New" panose="02070309020205020404" pitchFamily="49" charset="0"/>
              </a:rPr>
              <a:t> nginx-Pod --show-labels</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kubectl get </a:t>
            </a:r>
            <a:r>
              <a:rPr lang="en-US" b="1" dirty="0">
                <a:solidFill>
                  <a:srgbClr val="00B0F0"/>
                </a:solidFill>
                <a:latin typeface="Courier New" panose="02070309020205020404" pitchFamily="49" charset="0"/>
                <a:cs typeface="Courier New" panose="02070309020205020404" pitchFamily="49" charset="0"/>
              </a:rPr>
              <a:t>deploy</a:t>
            </a:r>
            <a:r>
              <a:rPr lang="en-US" dirty="0">
                <a:solidFill>
                  <a:schemeClr val="bg1"/>
                </a:solidFill>
                <a:latin typeface="Courier New" panose="02070309020205020404" pitchFamily="49" charset="0"/>
                <a:cs typeface="Courier New" panose="02070309020205020404" pitchFamily="49" charset="0"/>
              </a:rPr>
              <a:t> -l "environment=production"</a:t>
            </a:r>
          </a:p>
          <a:p>
            <a:endParaRPr lang="en-US"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r>
              <a:rPr lang="en-US" sz="2400" dirty="0">
                <a:solidFill>
                  <a:schemeClr val="accent5"/>
                </a:solidFill>
              </a:rPr>
              <a:t>Using "kubectl label" command might be put you in the risk. </a:t>
            </a:r>
          </a:p>
        </p:txBody>
      </p:sp>
      <p:sp>
        <p:nvSpPr>
          <p:cNvPr id="3" name="Rectangle 2">
            <a:extLst>
              <a:ext uri="{FF2B5EF4-FFF2-40B4-BE49-F238E27FC236}">
                <a16:creationId xmlns:a16="http://schemas.microsoft.com/office/drawing/2014/main" id="{4A17C628-932F-CC14-AF16-3A3F357BEE11}"/>
              </a:ext>
            </a:extLst>
          </p:cNvPr>
          <p:cNvSpPr/>
          <p:nvPr/>
        </p:nvSpPr>
        <p:spPr>
          <a:xfrm>
            <a:off x="1604051" y="587829"/>
            <a:ext cx="799515" cy="37221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4EE031C-BB76-3E8C-86FC-A8B647D0F40F}"/>
              </a:ext>
            </a:extLst>
          </p:cNvPr>
          <p:cNvSpPr/>
          <p:nvPr/>
        </p:nvSpPr>
        <p:spPr>
          <a:xfrm>
            <a:off x="6528748" y="2449304"/>
            <a:ext cx="1726977" cy="35451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1095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24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iterate type="lt">
                                    <p:tmPct val="10000"/>
                                  </p:iterate>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iterate type="lt">
                                    <p:tmPct val="10000"/>
                                  </p:iterate>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left)">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iterate type="lt">
                                    <p:tmPct val="10000"/>
                                  </p:iterate>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par>
                          <p:cTn id="29" fill="hold">
                            <p:stCondLst>
                              <p:cond delay="295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left)">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2">
                                            <p:txEl>
                                              <p:pRg st="11" end="11"/>
                                            </p:txEl>
                                          </p:spTgt>
                                        </p:tgtEl>
                                        <p:attrNameLst>
                                          <p:attrName>style.visibility</p:attrName>
                                        </p:attrNameLst>
                                      </p:cBhvr>
                                      <p:to>
                                        <p:strVal val="visible"/>
                                      </p:to>
                                    </p:set>
                                    <p:animEffect transition="in" filter="wipe(left)">
                                      <p:cBhvr>
                                        <p:cTn id="42" dur="500"/>
                                        <p:tgtEl>
                                          <p:spTgt spid="2">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2">
                                            <p:txEl>
                                              <p:pRg st="14" end="14"/>
                                            </p:txEl>
                                          </p:spTgt>
                                        </p:tgtEl>
                                        <p:attrNameLst>
                                          <p:attrName>style.visibility</p:attrName>
                                        </p:attrNameLst>
                                      </p:cBhvr>
                                      <p:to>
                                        <p:strVal val="visible"/>
                                      </p:to>
                                    </p:set>
                                    <p:animEffect transition="in" filter="wipe(left)">
                                      <p:cBhvr>
                                        <p:cTn id="47" dur="500"/>
                                        <p:tgtEl>
                                          <p:spTgt spid="2">
                                            <p:txEl>
                                              <p:pRg st="14" end="14"/>
                                            </p:txEl>
                                          </p:spTgt>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Equality-based requirement </a:t>
              </a:r>
            </a:p>
          </p:txBody>
        </p:sp>
      </p:grpSp>
    </p:spTree>
    <p:extLst>
      <p:ext uri="{BB962C8B-B14F-4D97-AF65-F5344CB8AC3E}">
        <p14:creationId xmlns:p14="http://schemas.microsoft.com/office/powerpoint/2010/main" val="13252849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8DC53D-EF06-95EE-D49D-9C29B4C91A00}"/>
              </a:ext>
            </a:extLst>
          </p:cNvPr>
          <p:cNvSpPr txBox="1"/>
          <p:nvPr/>
        </p:nvSpPr>
        <p:spPr>
          <a:xfrm>
            <a:off x="182879" y="216099"/>
            <a:ext cx="11743510" cy="4832092"/>
          </a:xfrm>
          <a:prstGeom prst="rect">
            <a:avLst/>
          </a:prstGeom>
          <a:noFill/>
        </p:spPr>
        <p:txBody>
          <a:bodyPr wrap="square">
            <a:spAutoFit/>
          </a:bodyPr>
          <a:lstStyle/>
          <a:p>
            <a:r>
              <a:rPr lang="en-US" sz="2800" dirty="0">
                <a:solidFill>
                  <a:schemeClr val="bg1"/>
                </a:solidFill>
              </a:rPr>
              <a:t>Equality- or inequality-based requirements allow filtering by label keys and values. </a:t>
            </a:r>
          </a:p>
          <a:p>
            <a:endParaRPr lang="en-US" sz="2800" dirty="0">
              <a:solidFill>
                <a:schemeClr val="bg1"/>
              </a:solidFill>
            </a:endParaRPr>
          </a:p>
          <a:p>
            <a:r>
              <a:rPr lang="en-US" sz="2800" dirty="0">
                <a:solidFill>
                  <a:schemeClr val="bg1"/>
                </a:solidFill>
              </a:rPr>
              <a:t>Three kinds of operators are admitted </a:t>
            </a:r>
          </a:p>
          <a:p>
            <a:endParaRPr lang="en-US" sz="2800" dirty="0">
              <a:solidFill>
                <a:schemeClr val="bg1"/>
              </a:solidFill>
            </a:endParaRPr>
          </a:p>
          <a:p>
            <a:endParaRPr lang="en-US" sz="2800" dirty="0">
              <a:solidFill>
                <a:schemeClr val="bg1"/>
              </a:solidFill>
            </a:endParaRPr>
          </a:p>
          <a:p>
            <a:r>
              <a:rPr lang="en-US" sz="2800" dirty="0">
                <a:solidFill>
                  <a:schemeClr val="accent2"/>
                </a:solidFill>
              </a:rPr>
              <a:t>For example:</a:t>
            </a:r>
          </a:p>
          <a:p>
            <a:endParaRPr lang="en-US" sz="2800" dirty="0">
              <a:solidFill>
                <a:schemeClr val="bg1"/>
              </a:solidFill>
            </a:endParaRPr>
          </a:p>
          <a:p>
            <a:r>
              <a:rPr lang="en-US" sz="2800" dirty="0">
                <a:solidFill>
                  <a:srgbClr val="0070C0"/>
                </a:solidFill>
              </a:rPr>
              <a:t>environment</a:t>
            </a:r>
            <a:r>
              <a:rPr lang="en-US" sz="2800" dirty="0">
                <a:solidFill>
                  <a:schemeClr val="bg1"/>
                </a:solidFill>
              </a:rPr>
              <a:t> </a:t>
            </a:r>
            <a:r>
              <a:rPr lang="en-US" sz="2800" dirty="0">
                <a:solidFill>
                  <a:schemeClr val="accent2"/>
                </a:solidFill>
              </a:rPr>
              <a:t>=</a:t>
            </a:r>
            <a:r>
              <a:rPr lang="en-US" sz="2800" dirty="0">
                <a:solidFill>
                  <a:schemeClr val="bg1"/>
                </a:solidFill>
              </a:rPr>
              <a:t> production</a:t>
            </a:r>
          </a:p>
          <a:p>
            <a:r>
              <a:rPr lang="en-US" sz="2800" dirty="0">
                <a:solidFill>
                  <a:srgbClr val="0070C0"/>
                </a:solidFill>
              </a:rPr>
              <a:t>tier</a:t>
            </a:r>
            <a:r>
              <a:rPr lang="en-US" sz="2800" dirty="0">
                <a:solidFill>
                  <a:schemeClr val="bg1"/>
                </a:solidFill>
              </a:rPr>
              <a:t> </a:t>
            </a:r>
            <a:r>
              <a:rPr lang="en-US" sz="2800" dirty="0">
                <a:solidFill>
                  <a:schemeClr val="accent2"/>
                </a:solidFill>
              </a:rPr>
              <a:t>!=</a:t>
            </a:r>
            <a:r>
              <a:rPr lang="en-US" sz="2800" dirty="0">
                <a:solidFill>
                  <a:schemeClr val="bg1"/>
                </a:solidFill>
              </a:rPr>
              <a:t> frontend</a:t>
            </a:r>
          </a:p>
          <a:p>
            <a:r>
              <a:rPr lang="en-US" sz="2800" dirty="0">
                <a:solidFill>
                  <a:srgbClr val="0070C0"/>
                </a:solidFill>
              </a:rPr>
              <a:t>environment</a:t>
            </a:r>
            <a:r>
              <a:rPr lang="en-US" sz="2800" dirty="0">
                <a:solidFill>
                  <a:schemeClr val="accent2"/>
                </a:solidFill>
              </a:rPr>
              <a:t>=</a:t>
            </a:r>
            <a:r>
              <a:rPr lang="en-US" sz="2800" dirty="0" err="1">
                <a:solidFill>
                  <a:schemeClr val="bg1"/>
                </a:solidFill>
              </a:rPr>
              <a:t>production,</a:t>
            </a:r>
            <a:r>
              <a:rPr lang="en-US" sz="2800" dirty="0" err="1">
                <a:solidFill>
                  <a:srgbClr val="0070C0"/>
                </a:solidFill>
              </a:rPr>
              <a:t>tier</a:t>
            </a:r>
            <a:r>
              <a:rPr lang="en-US" sz="2800" dirty="0">
                <a:solidFill>
                  <a:schemeClr val="accent2"/>
                </a:solidFill>
              </a:rPr>
              <a:t>!=</a:t>
            </a:r>
            <a:r>
              <a:rPr lang="en-US" sz="2800" dirty="0">
                <a:solidFill>
                  <a:schemeClr val="bg1"/>
                </a:solidFill>
              </a:rPr>
              <a:t>frontend</a:t>
            </a:r>
          </a:p>
        </p:txBody>
      </p:sp>
      <p:sp>
        <p:nvSpPr>
          <p:cNvPr id="5" name="Rectangle 4">
            <a:extLst>
              <a:ext uri="{FF2B5EF4-FFF2-40B4-BE49-F238E27FC236}">
                <a16:creationId xmlns:a16="http://schemas.microsoft.com/office/drawing/2014/main" id="{80809396-7F32-C73B-6359-9A3E4DA26D5A}"/>
              </a:ext>
            </a:extLst>
          </p:cNvPr>
          <p:cNvSpPr/>
          <p:nvPr/>
        </p:nvSpPr>
        <p:spPr>
          <a:xfrm>
            <a:off x="6096000" y="1378922"/>
            <a:ext cx="744584" cy="594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t>
            </a:r>
          </a:p>
        </p:txBody>
      </p:sp>
      <p:sp>
        <p:nvSpPr>
          <p:cNvPr id="6" name="Rectangle 5">
            <a:extLst>
              <a:ext uri="{FF2B5EF4-FFF2-40B4-BE49-F238E27FC236}">
                <a16:creationId xmlns:a16="http://schemas.microsoft.com/office/drawing/2014/main" id="{1DA2DE6E-F4ED-7791-B7EC-FEA81823E981}"/>
              </a:ext>
            </a:extLst>
          </p:cNvPr>
          <p:cNvSpPr/>
          <p:nvPr/>
        </p:nvSpPr>
        <p:spPr>
          <a:xfrm>
            <a:off x="7201989" y="1378922"/>
            <a:ext cx="744584" cy="594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t>
            </a:r>
          </a:p>
        </p:txBody>
      </p:sp>
      <p:sp>
        <p:nvSpPr>
          <p:cNvPr id="7" name="Rectangle 6">
            <a:extLst>
              <a:ext uri="{FF2B5EF4-FFF2-40B4-BE49-F238E27FC236}">
                <a16:creationId xmlns:a16="http://schemas.microsoft.com/office/drawing/2014/main" id="{D5A1CCF8-DC3F-1799-85A2-F1F749310371}"/>
              </a:ext>
            </a:extLst>
          </p:cNvPr>
          <p:cNvSpPr/>
          <p:nvPr/>
        </p:nvSpPr>
        <p:spPr>
          <a:xfrm>
            <a:off x="8307978" y="1378922"/>
            <a:ext cx="744584" cy="594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t>
            </a:r>
          </a:p>
        </p:txBody>
      </p:sp>
    </p:spTree>
    <p:extLst>
      <p:ext uri="{BB962C8B-B14F-4D97-AF65-F5344CB8AC3E}">
        <p14:creationId xmlns:p14="http://schemas.microsoft.com/office/powerpoint/2010/main" val="428085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wipe(left)">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Effect transition="in" filter="wipe(left)">
                                      <p:cBhvr>
                                        <p:cTn id="43" dur="500"/>
                                        <p:tgtEl>
                                          <p:spTgt spid="4">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Effect transition="in" filter="wipe(left)">
                                      <p:cBhvr>
                                        <p:cTn id="48" dur="500"/>
                                        <p:tgtEl>
                                          <p:spTgt spid="4">
                                            <p:txEl>
                                              <p:pRg st="8" end="8"/>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Effect transition="in" filter="wipe(left)">
                                      <p:cBhvr>
                                        <p:cTn id="5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05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Set-based requirement</a:t>
              </a:r>
            </a:p>
          </p:txBody>
        </p:sp>
      </p:grpSp>
    </p:spTree>
    <p:extLst>
      <p:ext uri="{BB962C8B-B14F-4D97-AF65-F5344CB8AC3E}">
        <p14:creationId xmlns:p14="http://schemas.microsoft.com/office/powerpoint/2010/main" val="73598939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F62DC6-8CF3-E189-05C6-E77E2E9C67B7}"/>
              </a:ext>
            </a:extLst>
          </p:cNvPr>
          <p:cNvSpPr txBox="1"/>
          <p:nvPr/>
        </p:nvSpPr>
        <p:spPr>
          <a:xfrm>
            <a:off x="182879" y="216099"/>
            <a:ext cx="11743510" cy="6555641"/>
          </a:xfrm>
          <a:prstGeom prst="rect">
            <a:avLst/>
          </a:prstGeom>
          <a:noFill/>
        </p:spPr>
        <p:txBody>
          <a:bodyPr wrap="square">
            <a:spAutoFit/>
          </a:bodyPr>
          <a:lstStyle/>
          <a:p>
            <a:r>
              <a:rPr lang="en-US" sz="2800" dirty="0">
                <a:solidFill>
                  <a:schemeClr val="bg1"/>
                </a:solidFill>
              </a:rPr>
              <a:t>It allow filtering keys according to a set of values. </a:t>
            </a:r>
          </a:p>
          <a:p>
            <a:endParaRPr lang="en-US" sz="2800" dirty="0">
              <a:solidFill>
                <a:schemeClr val="bg1"/>
              </a:solidFill>
            </a:endParaRPr>
          </a:p>
          <a:p>
            <a:r>
              <a:rPr lang="en-US" sz="2800" dirty="0">
                <a:solidFill>
                  <a:schemeClr val="bg1"/>
                </a:solidFill>
              </a:rPr>
              <a:t>Three kinds of operators are supported in Kubernetes.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2800" dirty="0">
                <a:solidFill>
                  <a:schemeClr val="bg1"/>
                </a:solidFill>
              </a:rPr>
              <a:t>It is more expressive and accept OR operator on values.</a:t>
            </a:r>
          </a:p>
          <a:p>
            <a:endParaRPr lang="en-US" sz="2800" dirty="0">
              <a:solidFill>
                <a:schemeClr val="bg1"/>
              </a:solidFill>
            </a:endParaRPr>
          </a:p>
          <a:p>
            <a:r>
              <a:rPr lang="en-US" sz="2800" dirty="0">
                <a:solidFill>
                  <a:schemeClr val="bg1"/>
                </a:solidFill>
              </a:rPr>
              <a:t>Examples:   </a:t>
            </a:r>
          </a:p>
          <a:p>
            <a:pPr lvl="1"/>
            <a:r>
              <a:rPr lang="en-US" sz="2800" dirty="0">
                <a:solidFill>
                  <a:schemeClr val="bg1"/>
                </a:solidFill>
              </a:rPr>
              <a:t>environment in (production, </a:t>
            </a:r>
            <a:r>
              <a:rPr lang="en-US" sz="2800" dirty="0" err="1">
                <a:solidFill>
                  <a:schemeClr val="bg1"/>
                </a:solidFill>
              </a:rPr>
              <a:t>qa</a:t>
            </a:r>
            <a:r>
              <a:rPr lang="en-US" sz="2800" dirty="0">
                <a:solidFill>
                  <a:schemeClr val="bg1"/>
                </a:solidFill>
              </a:rPr>
              <a:t>)</a:t>
            </a:r>
          </a:p>
          <a:p>
            <a:pPr lvl="1"/>
            <a:r>
              <a:rPr lang="en-US" sz="2800" dirty="0">
                <a:solidFill>
                  <a:schemeClr val="bg1"/>
                </a:solidFill>
              </a:rPr>
              <a:t>tier </a:t>
            </a:r>
            <a:r>
              <a:rPr lang="en-US" sz="2800" dirty="0" err="1">
                <a:solidFill>
                  <a:schemeClr val="bg1"/>
                </a:solidFill>
              </a:rPr>
              <a:t>notin</a:t>
            </a:r>
            <a:r>
              <a:rPr lang="en-US" sz="2800" dirty="0">
                <a:solidFill>
                  <a:schemeClr val="bg1"/>
                </a:solidFill>
              </a:rPr>
              <a:t> (frontend, backend)</a:t>
            </a:r>
          </a:p>
          <a:p>
            <a:pPr lvl="1"/>
            <a:r>
              <a:rPr lang="en-US" sz="2800" dirty="0">
                <a:solidFill>
                  <a:schemeClr val="bg1"/>
                </a:solidFill>
              </a:rPr>
              <a:t>partition</a:t>
            </a:r>
          </a:p>
          <a:p>
            <a:pPr lvl="1"/>
            <a:r>
              <a:rPr lang="en-US" sz="2800" dirty="0">
                <a:solidFill>
                  <a:schemeClr val="bg1"/>
                </a:solidFill>
              </a:rPr>
              <a:t>!partition</a:t>
            </a:r>
          </a:p>
          <a:p>
            <a:pPr lvl="1"/>
            <a:endParaRPr lang="en-US" sz="2800" dirty="0">
              <a:solidFill>
                <a:schemeClr val="bg1"/>
              </a:solidFill>
            </a:endParaRPr>
          </a:p>
          <a:p>
            <a:pPr lvl="1"/>
            <a:endParaRPr lang="en-US" sz="2800" dirty="0">
              <a:solidFill>
                <a:schemeClr val="bg1"/>
              </a:solidFill>
            </a:endParaRPr>
          </a:p>
        </p:txBody>
      </p:sp>
      <p:sp>
        <p:nvSpPr>
          <p:cNvPr id="3" name="Rectangle 2">
            <a:extLst>
              <a:ext uri="{FF2B5EF4-FFF2-40B4-BE49-F238E27FC236}">
                <a16:creationId xmlns:a16="http://schemas.microsoft.com/office/drawing/2014/main" id="{0D002D41-25C4-3498-2D08-FE91E897A5ED}"/>
              </a:ext>
            </a:extLst>
          </p:cNvPr>
          <p:cNvSpPr/>
          <p:nvPr/>
        </p:nvSpPr>
        <p:spPr>
          <a:xfrm>
            <a:off x="1262743" y="1940625"/>
            <a:ext cx="744584" cy="594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a:t>
            </a:r>
          </a:p>
        </p:txBody>
      </p:sp>
      <p:sp>
        <p:nvSpPr>
          <p:cNvPr id="4" name="Rectangle 3">
            <a:extLst>
              <a:ext uri="{FF2B5EF4-FFF2-40B4-BE49-F238E27FC236}">
                <a16:creationId xmlns:a16="http://schemas.microsoft.com/office/drawing/2014/main" id="{A1C1F268-5E66-6516-0113-7EC9676E96B2}"/>
              </a:ext>
            </a:extLst>
          </p:cNvPr>
          <p:cNvSpPr/>
          <p:nvPr/>
        </p:nvSpPr>
        <p:spPr>
          <a:xfrm>
            <a:off x="3034938" y="1940625"/>
            <a:ext cx="1380308" cy="594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notin</a:t>
            </a:r>
            <a:endParaRPr lang="en-US" sz="3600" dirty="0"/>
          </a:p>
        </p:txBody>
      </p:sp>
      <p:sp>
        <p:nvSpPr>
          <p:cNvPr id="5" name="Rectangle 4">
            <a:extLst>
              <a:ext uri="{FF2B5EF4-FFF2-40B4-BE49-F238E27FC236}">
                <a16:creationId xmlns:a16="http://schemas.microsoft.com/office/drawing/2014/main" id="{F4F4EEFC-C00B-BE10-490E-4DD7B67248EA}"/>
              </a:ext>
            </a:extLst>
          </p:cNvPr>
          <p:cNvSpPr/>
          <p:nvPr/>
        </p:nvSpPr>
        <p:spPr>
          <a:xfrm>
            <a:off x="5351415" y="1940625"/>
            <a:ext cx="1519647" cy="594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exists</a:t>
            </a:r>
          </a:p>
        </p:txBody>
      </p:sp>
    </p:spTree>
    <p:extLst>
      <p:ext uri="{BB962C8B-B14F-4D97-AF65-F5344CB8AC3E}">
        <p14:creationId xmlns:p14="http://schemas.microsoft.com/office/powerpoint/2010/main" val="3552466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xEl>
                                              <p:pRg st="6" end="6"/>
                                            </p:txEl>
                                          </p:spTgt>
                                        </p:tgtEl>
                                        <p:attrNameLst>
                                          <p:attrName>style.visibility</p:attrName>
                                        </p:attrNameLst>
                                      </p:cBhvr>
                                      <p:to>
                                        <p:strVal val="visible"/>
                                      </p:to>
                                    </p:set>
                                    <p:animEffect transition="in" filter="wipe(left)">
                                      <p:cBhvr>
                                        <p:cTn id="38" dur="500"/>
                                        <p:tgtEl>
                                          <p:spTgt spid="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Effect transition="in" filter="wipe(left)">
                                      <p:cBhvr>
                                        <p:cTn id="43" dur="500"/>
                                        <p:tgtEl>
                                          <p:spTgt spid="2">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
                                            <p:txEl>
                                              <p:pRg st="9" end="9"/>
                                            </p:txEl>
                                          </p:spTgt>
                                        </p:tgtEl>
                                        <p:attrNameLst>
                                          <p:attrName>style.visibility</p:attrName>
                                        </p:attrNameLst>
                                      </p:cBhvr>
                                      <p:to>
                                        <p:strVal val="visible"/>
                                      </p:to>
                                    </p:set>
                                    <p:animEffect transition="in" filter="wipe(left)">
                                      <p:cBhvr>
                                        <p:cTn id="48" dur="500"/>
                                        <p:tgtEl>
                                          <p:spTgt spid="2">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
                                            <p:txEl>
                                              <p:pRg st="10" end="10"/>
                                            </p:txEl>
                                          </p:spTgt>
                                        </p:tgtEl>
                                        <p:attrNameLst>
                                          <p:attrName>style.visibility</p:attrName>
                                        </p:attrNameLst>
                                      </p:cBhvr>
                                      <p:to>
                                        <p:strVal val="visible"/>
                                      </p:to>
                                    </p:set>
                                    <p:animEffect transition="in" filter="wipe(left)">
                                      <p:cBhvr>
                                        <p:cTn id="53" dur="500"/>
                                        <p:tgtEl>
                                          <p:spTgt spid="2">
                                            <p:txEl>
                                              <p:pRg st="10" end="1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
                                            <p:txEl>
                                              <p:pRg st="11" end="11"/>
                                            </p:txEl>
                                          </p:spTgt>
                                        </p:tgtEl>
                                        <p:attrNameLst>
                                          <p:attrName>style.visibility</p:attrName>
                                        </p:attrNameLst>
                                      </p:cBhvr>
                                      <p:to>
                                        <p:strVal val="visible"/>
                                      </p:to>
                                    </p:set>
                                    <p:animEffect transition="in" filter="wipe(left)">
                                      <p:cBhvr>
                                        <p:cTn id="58" dur="500"/>
                                        <p:tgtEl>
                                          <p:spTgt spid="2">
                                            <p:txEl>
                                              <p:pRg st="11" end="1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
                                            <p:txEl>
                                              <p:pRg st="12" end="12"/>
                                            </p:txEl>
                                          </p:spTgt>
                                        </p:tgtEl>
                                        <p:attrNameLst>
                                          <p:attrName>style.visibility</p:attrName>
                                        </p:attrNameLst>
                                      </p:cBhvr>
                                      <p:to>
                                        <p:strVal val="visible"/>
                                      </p:to>
                                    </p:set>
                                    <p:animEffect transition="in" filter="wipe(left)">
                                      <p:cBhvr>
                                        <p:cTn id="63"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F1C1D-6DD7-2584-4BBE-1810B3EF6A55}"/>
              </a:ext>
            </a:extLst>
          </p:cNvPr>
          <p:cNvSpPr txBox="1"/>
          <p:nvPr/>
        </p:nvSpPr>
        <p:spPr>
          <a:xfrm>
            <a:off x="460464" y="0"/>
            <a:ext cx="6528163" cy="6924973"/>
          </a:xfrm>
          <a:prstGeom prst="rect">
            <a:avLst/>
          </a:prstGeom>
          <a:noFill/>
        </p:spPr>
        <p:txBody>
          <a:bodyPr wrap="square">
            <a:spAutoFit/>
          </a:bodyPr>
          <a:lstStyle/>
          <a:p>
            <a:r>
              <a:rPr lang="en-US" sz="1600" dirty="0">
                <a:solidFill>
                  <a:schemeClr val="bg1"/>
                </a:solidFill>
              </a:rPr>
              <a:t>apiVersion: apps/v1</a:t>
            </a:r>
          </a:p>
          <a:p>
            <a:r>
              <a:rPr lang="en-US" sz="1600" dirty="0">
                <a:solidFill>
                  <a:schemeClr val="bg1"/>
                </a:solidFill>
              </a:rPr>
              <a:t>kind: </a:t>
            </a:r>
            <a:r>
              <a:rPr lang="en-US" sz="1600" b="1" dirty="0">
                <a:solidFill>
                  <a:schemeClr val="bg1"/>
                </a:solidFill>
              </a:rPr>
              <a:t>Deployment</a:t>
            </a:r>
          </a:p>
          <a:p>
            <a:r>
              <a:rPr lang="en-US" sz="1600" dirty="0">
                <a:solidFill>
                  <a:schemeClr val="bg1"/>
                </a:solidFill>
              </a:rPr>
              <a:t>metadata:</a:t>
            </a:r>
          </a:p>
          <a:p>
            <a:r>
              <a:rPr lang="en-US" sz="1600" dirty="0">
                <a:solidFill>
                  <a:schemeClr val="bg1"/>
                </a:solidFill>
              </a:rPr>
              <a:t>  name: env-deploy</a:t>
            </a:r>
          </a:p>
          <a:p>
            <a:r>
              <a:rPr lang="en-US" sz="1600" dirty="0">
                <a:solidFill>
                  <a:schemeClr val="bg1"/>
                </a:solidFill>
              </a:rPr>
              <a:t>  labels:</a:t>
            </a:r>
          </a:p>
          <a:p>
            <a:r>
              <a:rPr lang="en-US" sz="1600" b="1" dirty="0">
                <a:solidFill>
                  <a:schemeClr val="accent1"/>
                </a:solidFill>
              </a:rPr>
              <a:t>    app: env-deploy</a:t>
            </a:r>
          </a:p>
          <a:p>
            <a:r>
              <a:rPr lang="en-US" sz="1600" b="1" dirty="0">
                <a:solidFill>
                  <a:schemeClr val="accent1"/>
                </a:solidFill>
              </a:rPr>
              <a:t>    release: stable</a:t>
            </a:r>
          </a:p>
          <a:p>
            <a:r>
              <a:rPr lang="en-US" sz="1600" b="1" dirty="0">
                <a:solidFill>
                  <a:schemeClr val="accent1"/>
                </a:solidFill>
              </a:rPr>
              <a:t>    partition: </a:t>
            </a:r>
            <a:r>
              <a:rPr lang="en-US" sz="1600" b="1" dirty="0" err="1">
                <a:solidFill>
                  <a:schemeClr val="accent1"/>
                </a:solidFill>
              </a:rPr>
              <a:t>customerA</a:t>
            </a:r>
            <a:endParaRPr lang="en-US" sz="1600" b="1" dirty="0">
              <a:solidFill>
                <a:schemeClr val="accent1"/>
              </a:solidFill>
            </a:endParaRPr>
          </a:p>
          <a:p>
            <a:r>
              <a:rPr lang="en-US" sz="1600" dirty="0">
                <a:solidFill>
                  <a:schemeClr val="bg1"/>
                </a:solidFill>
              </a:rPr>
              <a:t>spec:</a:t>
            </a:r>
          </a:p>
          <a:p>
            <a:r>
              <a:rPr lang="en-US" sz="1600" dirty="0">
                <a:solidFill>
                  <a:schemeClr val="bg1"/>
                </a:solidFill>
              </a:rPr>
              <a:t> replicas: 3 </a:t>
            </a:r>
          </a:p>
          <a:p>
            <a:r>
              <a:rPr lang="en-US" sz="1600" dirty="0">
                <a:solidFill>
                  <a:schemeClr val="bg1"/>
                </a:solidFill>
              </a:rPr>
              <a:t> selector:</a:t>
            </a:r>
          </a:p>
          <a:p>
            <a:r>
              <a:rPr lang="en-US" sz="1600" dirty="0">
                <a:solidFill>
                  <a:schemeClr val="bg1"/>
                </a:solidFill>
              </a:rPr>
              <a:t>    </a:t>
            </a:r>
            <a:r>
              <a:rPr lang="en-US" sz="1600" b="1" dirty="0" err="1">
                <a:solidFill>
                  <a:schemeClr val="bg1"/>
                </a:solidFill>
              </a:rPr>
              <a:t>matchLabels</a:t>
            </a:r>
            <a:r>
              <a:rPr lang="en-US" sz="1600" dirty="0">
                <a:solidFill>
                  <a:schemeClr val="bg1"/>
                </a:solidFill>
              </a:rPr>
              <a:t>:</a:t>
            </a:r>
          </a:p>
          <a:p>
            <a:r>
              <a:rPr lang="en-US" sz="1600" b="1" dirty="0">
                <a:solidFill>
                  <a:schemeClr val="accent1"/>
                </a:solidFill>
              </a:rPr>
              <a:t>        app: env-deploy</a:t>
            </a:r>
          </a:p>
          <a:p>
            <a:r>
              <a:rPr lang="en-US" sz="1600" b="1" dirty="0">
                <a:solidFill>
                  <a:schemeClr val="accent1"/>
                </a:solidFill>
              </a:rPr>
              <a:t>    </a:t>
            </a:r>
            <a:r>
              <a:rPr lang="en-US" sz="1600" b="1" dirty="0" err="1">
                <a:solidFill>
                  <a:schemeClr val="accent1"/>
                </a:solidFill>
              </a:rPr>
              <a:t>matchExpressions</a:t>
            </a:r>
            <a:r>
              <a:rPr lang="en-US" sz="1600" b="1" dirty="0">
                <a:solidFill>
                  <a:schemeClr val="accent1"/>
                </a:solidFill>
              </a:rPr>
              <a:t>:</a:t>
            </a:r>
          </a:p>
          <a:p>
            <a:r>
              <a:rPr lang="en-US" sz="1600" b="1" dirty="0">
                <a:solidFill>
                  <a:schemeClr val="accent1"/>
                </a:solidFill>
              </a:rPr>
              <a:t>     - { key: release, operator: In, values: [stable] }</a:t>
            </a:r>
          </a:p>
          <a:p>
            <a:r>
              <a:rPr lang="en-US" sz="1600" b="1" dirty="0">
                <a:solidFill>
                  <a:schemeClr val="accent1"/>
                </a:solidFill>
              </a:rPr>
              <a:t>     - { key: partition, operator: In, values: [</a:t>
            </a:r>
            <a:r>
              <a:rPr lang="en-US" sz="1600" b="1" dirty="0" err="1">
                <a:solidFill>
                  <a:schemeClr val="accent1"/>
                </a:solidFill>
              </a:rPr>
              <a:t>customerA</a:t>
            </a:r>
            <a:r>
              <a:rPr lang="en-US" sz="1600" b="1" dirty="0">
                <a:solidFill>
                  <a:schemeClr val="accent1"/>
                </a:solidFill>
              </a:rPr>
              <a:t>] }</a:t>
            </a:r>
          </a:p>
          <a:p>
            <a:r>
              <a:rPr lang="en-US" sz="1600" b="1" dirty="0">
                <a:solidFill>
                  <a:schemeClr val="accent1"/>
                </a:solidFill>
              </a:rPr>
              <a:t>     - { key: environment, operator: </a:t>
            </a:r>
            <a:r>
              <a:rPr lang="en-US" sz="1600" b="1" dirty="0" err="1">
                <a:solidFill>
                  <a:schemeClr val="accent1"/>
                </a:solidFill>
              </a:rPr>
              <a:t>NotIn</a:t>
            </a:r>
            <a:r>
              <a:rPr lang="en-US" sz="1600" b="1" dirty="0">
                <a:solidFill>
                  <a:schemeClr val="accent1"/>
                </a:solidFill>
              </a:rPr>
              <a:t>, values: [dev] }</a:t>
            </a:r>
            <a:r>
              <a:rPr lang="en-US" sz="1600" dirty="0">
                <a:solidFill>
                  <a:schemeClr val="bg1"/>
                </a:solidFill>
              </a:rPr>
              <a:t>  </a:t>
            </a:r>
          </a:p>
          <a:p>
            <a:r>
              <a:rPr lang="en-US" sz="1600" dirty="0">
                <a:solidFill>
                  <a:schemeClr val="bg1"/>
                </a:solidFill>
              </a:rPr>
              <a:t> template:</a:t>
            </a:r>
          </a:p>
          <a:p>
            <a:r>
              <a:rPr lang="en-US" sz="1600" dirty="0">
                <a:solidFill>
                  <a:schemeClr val="bg1"/>
                </a:solidFill>
              </a:rPr>
              <a:t>    metadata:</a:t>
            </a:r>
          </a:p>
          <a:p>
            <a:r>
              <a:rPr lang="en-US" sz="1600" dirty="0">
                <a:solidFill>
                  <a:schemeClr val="bg1"/>
                </a:solidFill>
              </a:rPr>
              <a:t>      labels:</a:t>
            </a:r>
          </a:p>
          <a:p>
            <a:r>
              <a:rPr lang="en-US" sz="1600" b="1" dirty="0">
                <a:solidFill>
                  <a:schemeClr val="accent1"/>
                </a:solidFill>
              </a:rPr>
              <a:t>        app: env-deploy</a:t>
            </a:r>
          </a:p>
          <a:p>
            <a:r>
              <a:rPr lang="en-US" sz="1600" b="1" dirty="0">
                <a:solidFill>
                  <a:schemeClr val="accent1"/>
                </a:solidFill>
              </a:rPr>
              <a:t>        release: stable</a:t>
            </a:r>
          </a:p>
          <a:p>
            <a:r>
              <a:rPr lang="en-US" sz="1600" b="1" dirty="0">
                <a:solidFill>
                  <a:schemeClr val="accent1"/>
                </a:solidFill>
              </a:rPr>
              <a:t>        partition: </a:t>
            </a:r>
            <a:r>
              <a:rPr lang="en-US" sz="1600" b="1" dirty="0" err="1">
                <a:solidFill>
                  <a:schemeClr val="accent1"/>
                </a:solidFill>
              </a:rPr>
              <a:t>customerA</a:t>
            </a:r>
            <a:endParaRPr lang="en-US" sz="1600" b="1" dirty="0">
              <a:solidFill>
                <a:schemeClr val="accent1"/>
              </a:solidFill>
            </a:endParaRPr>
          </a:p>
          <a:p>
            <a:r>
              <a:rPr lang="en-US" sz="1600" dirty="0">
                <a:solidFill>
                  <a:schemeClr val="bg1"/>
                </a:solidFill>
              </a:rPr>
              <a:t>    spec:</a:t>
            </a:r>
          </a:p>
          <a:p>
            <a:r>
              <a:rPr lang="en-US" sz="1600" dirty="0">
                <a:solidFill>
                  <a:schemeClr val="bg1"/>
                </a:solidFill>
              </a:rPr>
              <a:t>      containers:</a:t>
            </a:r>
          </a:p>
          <a:p>
            <a:r>
              <a:rPr lang="en-US" sz="1600" dirty="0">
                <a:solidFill>
                  <a:schemeClr val="bg1"/>
                </a:solidFill>
              </a:rPr>
              <a:t>      - name: env-</a:t>
            </a:r>
            <a:r>
              <a:rPr lang="en-US" sz="1600" dirty="0" err="1">
                <a:solidFill>
                  <a:schemeClr val="bg1"/>
                </a:solidFill>
              </a:rPr>
              <a:t>cont</a:t>
            </a:r>
            <a:endParaRPr lang="en-US" sz="1600" dirty="0">
              <a:solidFill>
                <a:schemeClr val="bg1"/>
              </a:solidFill>
            </a:endParaRPr>
          </a:p>
          <a:p>
            <a:r>
              <a:rPr lang="en-US" sz="1600" dirty="0">
                <a:solidFill>
                  <a:schemeClr val="bg1"/>
                </a:solidFill>
              </a:rPr>
              <a:t>        image: nginx</a:t>
            </a:r>
          </a:p>
        </p:txBody>
      </p:sp>
      <p:sp>
        <p:nvSpPr>
          <p:cNvPr id="8" name="Rectangle 7">
            <a:extLst>
              <a:ext uri="{FF2B5EF4-FFF2-40B4-BE49-F238E27FC236}">
                <a16:creationId xmlns:a16="http://schemas.microsoft.com/office/drawing/2014/main" id="{423BC733-A7D8-3C18-64E5-F7F1750A4463}"/>
              </a:ext>
            </a:extLst>
          </p:cNvPr>
          <p:cNvSpPr/>
          <p:nvPr/>
        </p:nvSpPr>
        <p:spPr>
          <a:xfrm>
            <a:off x="637400" y="3223563"/>
            <a:ext cx="4681360" cy="10450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694CC5-903E-6194-360A-9369D53B8FF8}"/>
              </a:ext>
            </a:extLst>
          </p:cNvPr>
          <p:cNvSpPr/>
          <p:nvPr/>
        </p:nvSpPr>
        <p:spPr>
          <a:xfrm>
            <a:off x="726453" y="4641410"/>
            <a:ext cx="2160439" cy="10450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6510CA4F-1CD5-7AE5-C935-33AF98967F8F}"/>
              </a:ext>
            </a:extLst>
          </p:cNvPr>
          <p:cNvSpPr/>
          <p:nvPr/>
        </p:nvSpPr>
        <p:spPr>
          <a:xfrm>
            <a:off x="7493000" y="1995554"/>
            <a:ext cx="2324100" cy="1789046"/>
          </a:xfrm>
          <a:prstGeom prst="wedgeEllipseCallout">
            <a:avLst>
              <a:gd name="adj1" fmla="val -140505"/>
              <a:gd name="adj2" fmla="val 43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Set-based requirement</a:t>
            </a:r>
          </a:p>
        </p:txBody>
      </p:sp>
    </p:spTree>
    <p:extLst>
      <p:ext uri="{BB962C8B-B14F-4D97-AF65-F5344CB8AC3E}">
        <p14:creationId xmlns:p14="http://schemas.microsoft.com/office/powerpoint/2010/main" val="3266131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par>
                                <p:cTn id="18" presetID="1" presetClass="exit" presetSubtype="0" fill="hold" grpId="1"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06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08677"/>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How to listing the labels?</a:t>
              </a:r>
            </a:p>
          </p:txBody>
        </p:sp>
      </p:grpSp>
    </p:spTree>
    <p:extLst>
      <p:ext uri="{BB962C8B-B14F-4D97-AF65-F5344CB8AC3E}">
        <p14:creationId xmlns:p14="http://schemas.microsoft.com/office/powerpoint/2010/main" val="2867729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p:txBody>
          <a:bodyPr>
            <a:normAutofit/>
          </a:bodyPr>
          <a:lstStyle/>
          <a:p>
            <a:r>
              <a:rPr lang="en-US" b="1" dirty="0">
                <a:solidFill>
                  <a:schemeClr val="accent2"/>
                </a:solidFill>
              </a:rPr>
              <a:t>Kubernetes labels tagging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968829" y="2141537"/>
            <a:ext cx="6989466" cy="4351338"/>
          </a:xfrm>
        </p:spPr>
        <p:txBody>
          <a:bodyPr>
            <a:normAutofit/>
          </a:bodyPr>
          <a:lstStyle/>
          <a:p>
            <a:pPr marL="514350" indent="-514350">
              <a:buFont typeface="+mj-lt"/>
              <a:buAutoNum type="arabicPeriod"/>
            </a:pPr>
            <a:r>
              <a:rPr lang="en-US" sz="4000" dirty="0">
                <a:solidFill>
                  <a:schemeClr val="bg1"/>
                </a:solidFill>
              </a:rPr>
              <a:t>Labels</a:t>
            </a:r>
          </a:p>
          <a:p>
            <a:pPr marL="514350" indent="-514350">
              <a:buFont typeface="+mj-lt"/>
              <a:buAutoNum type="arabicPeriod"/>
            </a:pPr>
            <a:endParaRPr lang="en-US" sz="4000" dirty="0">
              <a:solidFill>
                <a:schemeClr val="bg1"/>
              </a:solidFill>
            </a:endParaRPr>
          </a:p>
          <a:p>
            <a:pPr marL="514350" indent="-514350">
              <a:buFont typeface="+mj-lt"/>
              <a:buAutoNum type="arabicPeriod"/>
            </a:pPr>
            <a:r>
              <a:rPr lang="en-US" sz="4000" dirty="0">
                <a:solidFill>
                  <a:schemeClr val="bg1"/>
                </a:solidFill>
              </a:rPr>
              <a:t>Annotations</a:t>
            </a:r>
          </a:p>
        </p:txBody>
      </p:sp>
    </p:spTree>
    <p:custDataLst>
      <p:tags r:id="rId1"/>
    </p:custDataLst>
    <p:extLst>
      <p:ext uri="{BB962C8B-B14F-4D97-AF65-F5344CB8AC3E}">
        <p14:creationId xmlns:p14="http://schemas.microsoft.com/office/powerpoint/2010/main" val="4075147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5E858-CE20-ACFD-731D-AAA75E816C23}"/>
              </a:ext>
            </a:extLst>
          </p:cNvPr>
          <p:cNvSpPr txBox="1"/>
          <p:nvPr/>
        </p:nvSpPr>
        <p:spPr>
          <a:xfrm>
            <a:off x="195943" y="352697"/>
            <a:ext cx="11831934" cy="2677656"/>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kubectl get pods --show-labels</a:t>
            </a:r>
          </a:p>
          <a:p>
            <a:endParaRPr lang="en-US" sz="2800" dirty="0">
              <a:solidFill>
                <a:schemeClr val="bg1"/>
              </a:solidFill>
              <a:latin typeface="Courier New" panose="02070309020205020404" pitchFamily="49" charset="0"/>
              <a:cs typeface="Courier New" panose="02070309020205020404" pitchFamily="49" charset="0"/>
            </a:endParaRPr>
          </a:p>
          <a:p>
            <a:r>
              <a:rPr lang="en-US" sz="2800" dirty="0">
                <a:solidFill>
                  <a:schemeClr val="bg1"/>
                </a:solidFill>
                <a:latin typeface="Courier New" panose="02070309020205020404" pitchFamily="49" charset="0"/>
                <a:cs typeface="Courier New" panose="02070309020205020404" pitchFamily="49" charset="0"/>
              </a:rPr>
              <a:t>kubectl get pods –l release=stable</a:t>
            </a:r>
          </a:p>
          <a:p>
            <a:endParaRPr lang="en-US" sz="2800" dirty="0">
              <a:solidFill>
                <a:schemeClr val="bg1"/>
              </a:solidFill>
              <a:latin typeface="Courier New" panose="02070309020205020404" pitchFamily="49" charset="0"/>
              <a:cs typeface="Courier New" panose="02070309020205020404" pitchFamily="49" charset="0"/>
            </a:endParaRPr>
          </a:p>
          <a:p>
            <a:r>
              <a:rPr lang="en-US" sz="2800" dirty="0">
                <a:solidFill>
                  <a:schemeClr val="bg1"/>
                </a:solidFill>
                <a:latin typeface="Courier New" panose="02070309020205020404" pitchFamily="49" charset="0"/>
                <a:cs typeface="Courier New" panose="02070309020205020404" pitchFamily="49" charset="0"/>
              </a:rPr>
              <a:t>kubectl get pods -l release=stable --output=wide</a:t>
            </a:r>
          </a:p>
          <a:p>
            <a:endParaRPr lang="en-US" sz="28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2769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left)">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07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08677"/>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Deleting a label</a:t>
              </a:r>
            </a:p>
          </p:txBody>
        </p:sp>
      </p:grpSp>
    </p:spTree>
    <p:extLst>
      <p:ext uri="{BB962C8B-B14F-4D97-AF65-F5344CB8AC3E}">
        <p14:creationId xmlns:p14="http://schemas.microsoft.com/office/powerpoint/2010/main" val="25000473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399DA-A11E-87DD-9CD0-B7D78906995F}"/>
              </a:ext>
            </a:extLst>
          </p:cNvPr>
          <p:cNvSpPr txBox="1"/>
          <p:nvPr/>
        </p:nvSpPr>
        <p:spPr>
          <a:xfrm>
            <a:off x="195072" y="353568"/>
            <a:ext cx="11777472" cy="1938992"/>
          </a:xfrm>
          <a:prstGeom prst="rect">
            <a:avLst/>
          </a:prstGeom>
          <a:noFill/>
        </p:spPr>
        <p:txBody>
          <a:bodyPr wrap="square" rtlCol="0">
            <a:spAutoFit/>
          </a:bodyPr>
          <a:lstStyle/>
          <a:p>
            <a:r>
              <a:rPr lang="en-US" sz="4000" dirty="0">
                <a:solidFill>
                  <a:schemeClr val="bg1"/>
                </a:solidFill>
              </a:rPr>
              <a:t>kubectl label nginx-pod release-</a:t>
            </a:r>
          </a:p>
          <a:p>
            <a:endParaRPr lang="en-US" sz="4000" dirty="0">
              <a:solidFill>
                <a:schemeClr val="bg1"/>
              </a:solidFill>
            </a:endParaRPr>
          </a:p>
          <a:p>
            <a:r>
              <a:rPr lang="en-US" sz="4000" dirty="0">
                <a:solidFill>
                  <a:schemeClr val="bg1"/>
                </a:solidFill>
              </a:rPr>
              <a:t>kubectl get pods --show-labels</a:t>
            </a:r>
          </a:p>
        </p:txBody>
      </p:sp>
      <p:sp>
        <p:nvSpPr>
          <p:cNvPr id="3" name="Rectangle 2">
            <a:extLst>
              <a:ext uri="{FF2B5EF4-FFF2-40B4-BE49-F238E27FC236}">
                <a16:creationId xmlns:a16="http://schemas.microsoft.com/office/drawing/2014/main" id="{D8660E6C-CB80-CC8F-6796-7314E0D08684}"/>
              </a:ext>
            </a:extLst>
          </p:cNvPr>
          <p:cNvSpPr/>
          <p:nvPr/>
        </p:nvSpPr>
        <p:spPr>
          <a:xfrm>
            <a:off x="6620256" y="474738"/>
            <a:ext cx="402336" cy="488430"/>
          </a:xfrm>
          <a:custGeom>
            <a:avLst/>
            <a:gdLst>
              <a:gd name="connsiteX0" fmla="*/ 0 w 402336"/>
              <a:gd name="connsiteY0" fmla="*/ 0 h 488430"/>
              <a:gd name="connsiteX1" fmla="*/ 402336 w 402336"/>
              <a:gd name="connsiteY1" fmla="*/ 0 h 488430"/>
              <a:gd name="connsiteX2" fmla="*/ 402336 w 402336"/>
              <a:gd name="connsiteY2" fmla="*/ 488430 h 488430"/>
              <a:gd name="connsiteX3" fmla="*/ 0 w 402336"/>
              <a:gd name="connsiteY3" fmla="*/ 488430 h 488430"/>
              <a:gd name="connsiteX4" fmla="*/ 0 w 402336"/>
              <a:gd name="connsiteY4" fmla="*/ 0 h 48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88430" extrusionOk="0">
                <a:moveTo>
                  <a:pt x="0" y="0"/>
                </a:moveTo>
                <a:cubicBezTo>
                  <a:pt x="97894" y="11719"/>
                  <a:pt x="264852" y="3612"/>
                  <a:pt x="402336" y="0"/>
                </a:cubicBezTo>
                <a:cubicBezTo>
                  <a:pt x="390383" y="180959"/>
                  <a:pt x="384475" y="255329"/>
                  <a:pt x="402336" y="488430"/>
                </a:cubicBezTo>
                <a:cubicBezTo>
                  <a:pt x="252529" y="472748"/>
                  <a:pt x="182623" y="484014"/>
                  <a:pt x="0" y="488430"/>
                </a:cubicBezTo>
                <a:cubicBezTo>
                  <a:pt x="4566" y="387987"/>
                  <a:pt x="12580" y="225695"/>
                  <a:pt x="0" y="0"/>
                </a:cubicBezTo>
                <a:close/>
              </a:path>
            </a:pathLst>
          </a:custGeom>
          <a:noFill/>
          <a:ln w="38100">
            <a:solidFill>
              <a:srgbClr val="FF0000"/>
            </a:solidFill>
            <a:extLst>
              <a:ext uri="{C807C97D-BFC1-408E-A445-0C87EB9F89A2}">
                <ask:lineSketchStyleProps xmlns:ask="http://schemas.microsoft.com/office/drawing/2018/sketchyshapes" sd="259415770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325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08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Add a label to a </a:t>
              </a:r>
              <a:r>
                <a:rPr lang="en-US" sz="5400" b="1" dirty="0"/>
                <a:t>node</a:t>
              </a:r>
            </a:p>
          </p:txBody>
        </p:sp>
      </p:grpSp>
    </p:spTree>
    <p:extLst>
      <p:ext uri="{BB962C8B-B14F-4D97-AF65-F5344CB8AC3E}">
        <p14:creationId xmlns:p14="http://schemas.microsoft.com/office/powerpoint/2010/main" val="4998279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A81CC-98C8-BFBC-0765-24966FE77B96}"/>
              </a:ext>
            </a:extLst>
          </p:cNvPr>
          <p:cNvSpPr txBox="1"/>
          <p:nvPr/>
        </p:nvSpPr>
        <p:spPr>
          <a:xfrm>
            <a:off x="182880" y="89624"/>
            <a:ext cx="11168743" cy="637097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kubectl get nodes --show-labels</a:t>
            </a:r>
          </a:p>
          <a:p>
            <a:r>
              <a:rPr lang="en-US" sz="2400" dirty="0">
                <a:solidFill>
                  <a:schemeClr val="bg1"/>
                </a:solidFill>
                <a:latin typeface="Courier New" panose="02070309020205020404" pitchFamily="49" charset="0"/>
                <a:cs typeface="Courier New" panose="02070309020205020404" pitchFamily="49" charset="0"/>
              </a:rPr>
              <a:t>kubectl label nodes &lt;your-node-name&gt; </a:t>
            </a:r>
            <a:r>
              <a:rPr lang="en-US" sz="2400" dirty="0" err="1">
                <a:solidFill>
                  <a:schemeClr val="bg1"/>
                </a:solidFill>
                <a:latin typeface="Courier New" panose="02070309020205020404" pitchFamily="49" charset="0"/>
                <a:cs typeface="Courier New" panose="02070309020205020404" pitchFamily="49" charset="0"/>
              </a:rPr>
              <a:t>disktype</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ssd</a:t>
            </a:r>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kubectl label nodes workernode1.example.com </a:t>
            </a:r>
            <a:r>
              <a:rPr lang="en-US" sz="2400" dirty="0" err="1">
                <a:solidFill>
                  <a:schemeClr val="bg1"/>
                </a:solidFill>
                <a:latin typeface="Courier New" panose="02070309020205020404" pitchFamily="49" charset="0"/>
                <a:cs typeface="Courier New" panose="02070309020205020404" pitchFamily="49" charset="0"/>
              </a:rPr>
              <a:t>disktype</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ssd</a:t>
            </a:r>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kubectl get nodes --show-labels</a:t>
            </a:r>
          </a:p>
          <a:p>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Create a pod that gets scheduled to your chosen node</a:t>
            </a:r>
          </a:p>
          <a:p>
            <a:endParaRPr lang="en-US" sz="2400" dirty="0">
              <a:solidFill>
                <a:schemeClr val="bg1"/>
              </a:solidFill>
              <a:latin typeface="Courier New" panose="02070309020205020404" pitchFamily="49" charset="0"/>
              <a:cs typeface="Courier New" panose="02070309020205020404" pitchFamily="49" charset="0"/>
            </a:endParaRPr>
          </a:p>
          <a:p>
            <a:r>
              <a:rPr lang="en-US" sz="2000" dirty="0">
                <a:solidFill>
                  <a:schemeClr val="bg1"/>
                </a:solidFill>
                <a:latin typeface="Courier New" panose="02070309020205020404" pitchFamily="49" charset="0"/>
                <a:cs typeface="Courier New" panose="02070309020205020404" pitchFamily="49" charset="0"/>
              </a:rPr>
              <a:t>apiVersion: v1</a:t>
            </a:r>
          </a:p>
          <a:p>
            <a:r>
              <a:rPr lang="en-US" sz="2000" dirty="0">
                <a:solidFill>
                  <a:schemeClr val="bg1"/>
                </a:solidFill>
                <a:latin typeface="Courier New" panose="02070309020205020404" pitchFamily="49" charset="0"/>
                <a:cs typeface="Courier New" panose="02070309020205020404" pitchFamily="49" charset="0"/>
              </a:rPr>
              <a:t>kind: Pod</a:t>
            </a:r>
          </a:p>
          <a:p>
            <a:r>
              <a:rPr lang="en-US" sz="2000" dirty="0">
                <a:solidFill>
                  <a:schemeClr val="bg1"/>
                </a:solidFill>
                <a:latin typeface="Courier New" panose="02070309020205020404" pitchFamily="49" charset="0"/>
                <a:cs typeface="Courier New" panose="02070309020205020404" pitchFamily="49" charset="0"/>
              </a:rPr>
              <a:t>metadata:</a:t>
            </a:r>
          </a:p>
          <a:p>
            <a:r>
              <a:rPr lang="en-US" sz="2000" dirty="0">
                <a:solidFill>
                  <a:schemeClr val="bg1"/>
                </a:solidFill>
                <a:latin typeface="Courier New" panose="02070309020205020404" pitchFamily="49" charset="0"/>
                <a:cs typeface="Courier New" panose="02070309020205020404" pitchFamily="49" charset="0"/>
              </a:rPr>
              <a:t>  name: nginx</a:t>
            </a:r>
          </a:p>
          <a:p>
            <a:r>
              <a:rPr lang="en-US" sz="2000" dirty="0">
                <a:solidFill>
                  <a:schemeClr val="bg1"/>
                </a:solidFill>
                <a:latin typeface="Courier New" panose="02070309020205020404" pitchFamily="49" charset="0"/>
                <a:cs typeface="Courier New" panose="02070309020205020404" pitchFamily="49" charset="0"/>
              </a:rPr>
              <a:t>  labels:</a:t>
            </a:r>
          </a:p>
          <a:p>
            <a:r>
              <a:rPr lang="en-US" sz="2000" dirty="0">
                <a:solidFill>
                  <a:schemeClr val="bg1"/>
                </a:solidFill>
                <a:latin typeface="Courier New" panose="02070309020205020404" pitchFamily="49" charset="0"/>
                <a:cs typeface="Courier New" panose="02070309020205020404" pitchFamily="49" charset="0"/>
              </a:rPr>
              <a:t>    env: test</a:t>
            </a:r>
          </a:p>
          <a:p>
            <a:r>
              <a:rPr lang="en-US" sz="2000" dirty="0">
                <a:solidFill>
                  <a:schemeClr val="bg1"/>
                </a:solidFill>
                <a:latin typeface="Courier New" panose="02070309020205020404" pitchFamily="49" charset="0"/>
                <a:cs typeface="Courier New" panose="02070309020205020404" pitchFamily="49" charset="0"/>
              </a:rPr>
              <a:t>spec:</a:t>
            </a:r>
          </a:p>
          <a:p>
            <a:r>
              <a:rPr lang="en-US" sz="2000" dirty="0">
                <a:solidFill>
                  <a:schemeClr val="bg1"/>
                </a:solidFill>
                <a:latin typeface="Courier New" panose="02070309020205020404" pitchFamily="49" charset="0"/>
                <a:cs typeface="Courier New" panose="02070309020205020404" pitchFamily="49" charset="0"/>
              </a:rPr>
              <a:t>  containers:</a:t>
            </a:r>
          </a:p>
          <a:p>
            <a:r>
              <a:rPr lang="en-US" sz="2000" dirty="0">
                <a:solidFill>
                  <a:schemeClr val="bg1"/>
                </a:solidFill>
                <a:latin typeface="Courier New" panose="02070309020205020404" pitchFamily="49" charset="0"/>
                <a:cs typeface="Courier New" panose="02070309020205020404" pitchFamily="49" charset="0"/>
              </a:rPr>
              <a:t>  - name: nginx</a:t>
            </a:r>
          </a:p>
          <a:p>
            <a:r>
              <a:rPr lang="en-US" sz="2000" dirty="0">
                <a:solidFill>
                  <a:schemeClr val="bg1"/>
                </a:solidFill>
                <a:latin typeface="Courier New" panose="02070309020205020404" pitchFamily="49" charset="0"/>
                <a:cs typeface="Courier New" panose="02070309020205020404" pitchFamily="49" charset="0"/>
              </a:rPr>
              <a:t>    image: nginx</a:t>
            </a:r>
          </a:p>
          <a:p>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nodeSelector</a:t>
            </a:r>
            <a:r>
              <a:rPr lang="en-US" sz="2000" b="1" dirty="0">
                <a:solidFill>
                  <a:srgbClr val="FFC000"/>
                </a:solidFill>
                <a:latin typeface="Courier New" panose="02070309020205020404" pitchFamily="49" charset="0"/>
                <a:cs typeface="Courier New" panose="02070309020205020404" pitchFamily="49" charset="0"/>
              </a:rPr>
              <a:t>:</a:t>
            </a:r>
          </a:p>
          <a:p>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disktype</a:t>
            </a:r>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ssd</a:t>
            </a:r>
            <a:endParaRPr lang="en-US" sz="2000" b="1" dirty="0">
              <a:solidFill>
                <a:srgbClr val="FFC000"/>
              </a:solidFill>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C79D3C5D-D61E-52EB-0E93-298861A18313}"/>
              </a:ext>
            </a:extLst>
          </p:cNvPr>
          <p:cNvSpPr/>
          <p:nvPr/>
        </p:nvSpPr>
        <p:spPr>
          <a:xfrm>
            <a:off x="3824737" y="397401"/>
            <a:ext cx="3085514" cy="4993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14C4EA2-D4D3-F7BE-7931-30E5A84E1ED9}"/>
              </a:ext>
            </a:extLst>
          </p:cNvPr>
          <p:cNvSpPr/>
          <p:nvPr/>
        </p:nvSpPr>
        <p:spPr>
          <a:xfrm>
            <a:off x="6910251" y="397400"/>
            <a:ext cx="2495006" cy="49935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E66E0E-6E7E-2B38-3562-E3419085EF70}"/>
              </a:ext>
            </a:extLst>
          </p:cNvPr>
          <p:cNvSpPr/>
          <p:nvPr/>
        </p:nvSpPr>
        <p:spPr>
          <a:xfrm>
            <a:off x="3824737" y="884850"/>
            <a:ext cx="4365674" cy="31967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0E39C7-782D-11FA-0DA9-9F016BD3FECB}"/>
              </a:ext>
            </a:extLst>
          </p:cNvPr>
          <p:cNvSpPr/>
          <p:nvPr/>
        </p:nvSpPr>
        <p:spPr>
          <a:xfrm>
            <a:off x="397914" y="4833258"/>
            <a:ext cx="3050680" cy="177654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531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2700"/>
                            </p:stCondLst>
                            <p:childTnLst>
                              <p:par>
                                <p:cTn id="14" presetID="21"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2000"/>
                                        <p:tgtEl>
                                          <p:spTgt spid="5"/>
                                        </p:tgtEl>
                                      </p:cBhvr>
                                    </p:animEffect>
                                  </p:childTnLst>
                                </p:cTn>
                              </p:par>
                              <p:par>
                                <p:cTn id="22" presetID="1" presetClass="exit" presetSubtype="0" fill="hold" grpId="1" nodeType="withEffect">
                                  <p:stCondLst>
                                    <p:cond delay="0"/>
                                  </p:stCondLst>
                                  <p:childTnLst>
                                    <p:set>
                                      <p:cBhvr>
                                        <p:cTn id="23" dur="1" fill="hold">
                                          <p:stCondLst>
                                            <p:cond delay="0"/>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iterate type="lt">
                                    <p:tmPct val="10000"/>
                                  </p:iterate>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left)">
                                      <p:cBhvr>
                                        <p:cTn id="28" dur="500"/>
                                        <p:tgtEl>
                                          <p:spTgt spid="3">
                                            <p:txEl>
                                              <p:pRg st="2" end="2"/>
                                            </p:txEl>
                                          </p:spTgt>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par>
                          <p:cTn id="31" fill="hold">
                            <p:stCondLst>
                              <p:cond delay="3050"/>
                            </p:stCondLst>
                            <p:childTnLst>
                              <p:par>
                                <p:cTn id="32" presetID="21" presetClass="entr" presetSubtype="1" fill="hold" grpId="0" nodeType="after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heel(1)">
                                      <p:cBhvr>
                                        <p:cTn id="34" dur="20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iterate type="lt">
                                    <p:tmPct val="10000"/>
                                  </p:iterate>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left)">
                                      <p:cBhvr>
                                        <p:cTn id="39" dur="500"/>
                                        <p:tgtEl>
                                          <p:spTgt spid="3">
                                            <p:txEl>
                                              <p:pRg st="3" end="3"/>
                                            </p:txEl>
                                          </p:spTgt>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left)">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9"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0-#ppt_h/2"/>
                                          </p:val>
                                        </p:tav>
                                        <p:tav tm="100000">
                                          <p:val>
                                            <p:strVal val="#ppt_y"/>
                                          </p:val>
                                        </p:tav>
                                      </p:tavLst>
                                    </p:anim>
                                  </p:childTnLst>
                                </p:cTn>
                              </p:par>
                              <p:par>
                                <p:cTn id="53" presetID="2" presetClass="entr" presetSubtype="9" fill="hold" nodeType="with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0-#ppt_h/2"/>
                                          </p:val>
                                        </p:tav>
                                        <p:tav tm="100000">
                                          <p:val>
                                            <p:strVal val="#ppt_y"/>
                                          </p:val>
                                        </p:tav>
                                      </p:tavLst>
                                    </p:anim>
                                  </p:childTnLst>
                                </p:cTn>
                              </p:par>
                              <p:par>
                                <p:cTn id="57" presetID="2" presetClass="entr" presetSubtype="9"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0-#ppt_h/2"/>
                                          </p:val>
                                        </p:tav>
                                        <p:tav tm="100000">
                                          <p:val>
                                            <p:strVal val="#ppt_y"/>
                                          </p:val>
                                        </p:tav>
                                      </p:tavLst>
                                    </p:anim>
                                  </p:childTnLst>
                                </p:cTn>
                              </p:par>
                              <p:par>
                                <p:cTn id="61" presetID="2" presetClass="entr" presetSubtype="9"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0-#ppt_h/2"/>
                                          </p:val>
                                        </p:tav>
                                        <p:tav tm="100000">
                                          <p:val>
                                            <p:strVal val="#ppt_y"/>
                                          </p:val>
                                        </p:tav>
                                      </p:tavLst>
                                    </p:anim>
                                  </p:childTnLst>
                                </p:cTn>
                              </p:par>
                              <p:par>
                                <p:cTn id="65" presetID="2" presetClass="entr" presetSubtype="9"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0-#ppt_h/2"/>
                                          </p:val>
                                        </p:tav>
                                        <p:tav tm="100000">
                                          <p:val>
                                            <p:strVal val="#ppt_y"/>
                                          </p:val>
                                        </p:tav>
                                      </p:tavLst>
                                    </p:anim>
                                  </p:childTnLst>
                                </p:cTn>
                              </p:par>
                              <p:par>
                                <p:cTn id="69" presetID="2" presetClass="entr" presetSubtype="9" fill="hold"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 calcmode="lin" valueType="num">
                                      <p:cBhvr additive="base">
                                        <p:cTn id="71"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3">
                                            <p:txEl>
                                              <p:pRg st="12" end="12"/>
                                            </p:txEl>
                                          </p:spTgt>
                                        </p:tgtEl>
                                        <p:attrNameLst>
                                          <p:attrName>ppt_y</p:attrName>
                                        </p:attrNameLst>
                                      </p:cBhvr>
                                      <p:tavLst>
                                        <p:tav tm="0">
                                          <p:val>
                                            <p:strVal val="0-#ppt_h/2"/>
                                          </p:val>
                                        </p:tav>
                                        <p:tav tm="100000">
                                          <p:val>
                                            <p:strVal val="#ppt_y"/>
                                          </p:val>
                                        </p:tav>
                                      </p:tavLst>
                                    </p:anim>
                                  </p:childTnLst>
                                </p:cTn>
                              </p:par>
                              <p:par>
                                <p:cTn id="73" presetID="2" presetClass="entr" presetSubtype="9" fill="hold" nodeType="with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anim calcmode="lin" valueType="num">
                                      <p:cBhvr additive="base">
                                        <p:cTn id="75" dur="500" fill="hold"/>
                                        <p:tgtEl>
                                          <p:spTgt spid="3">
                                            <p:txEl>
                                              <p:pRg st="13" end="13"/>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3">
                                            <p:txEl>
                                              <p:pRg st="13" end="13"/>
                                            </p:txEl>
                                          </p:spTgt>
                                        </p:tgtEl>
                                        <p:attrNameLst>
                                          <p:attrName>ppt_y</p:attrName>
                                        </p:attrNameLst>
                                      </p:cBhvr>
                                      <p:tavLst>
                                        <p:tav tm="0">
                                          <p:val>
                                            <p:strVal val="0-#ppt_h/2"/>
                                          </p:val>
                                        </p:tav>
                                        <p:tav tm="100000">
                                          <p:val>
                                            <p:strVal val="#ppt_y"/>
                                          </p:val>
                                        </p:tav>
                                      </p:tavLst>
                                    </p:anim>
                                  </p:childTnLst>
                                </p:cTn>
                              </p:par>
                              <p:par>
                                <p:cTn id="77" presetID="2" presetClass="entr" presetSubtype="9" fill="hold" nodeType="with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 calcmode="lin" valueType="num">
                                      <p:cBhvr additive="base">
                                        <p:cTn id="79" dur="500" fill="hold"/>
                                        <p:tgtEl>
                                          <p:spTgt spid="3">
                                            <p:txEl>
                                              <p:pRg st="14" end="14"/>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3">
                                            <p:txEl>
                                              <p:pRg st="14" end="14"/>
                                            </p:txEl>
                                          </p:spTgt>
                                        </p:tgtEl>
                                        <p:attrNameLst>
                                          <p:attrName>ppt_y</p:attrName>
                                        </p:attrNameLst>
                                      </p:cBhvr>
                                      <p:tavLst>
                                        <p:tav tm="0">
                                          <p:val>
                                            <p:strVal val="0-#ppt_h/2"/>
                                          </p:val>
                                        </p:tav>
                                        <p:tav tm="100000">
                                          <p:val>
                                            <p:strVal val="#ppt_y"/>
                                          </p:val>
                                        </p:tav>
                                      </p:tavLst>
                                    </p:anim>
                                  </p:childTnLst>
                                </p:cTn>
                              </p:par>
                              <p:par>
                                <p:cTn id="81" presetID="2" presetClass="entr" presetSubtype="9" fill="hold" nodeType="withEffect">
                                  <p:stCondLst>
                                    <p:cond delay="0"/>
                                  </p:stCondLst>
                                  <p:childTnLst>
                                    <p:set>
                                      <p:cBhvr>
                                        <p:cTn id="82" dur="1" fill="hold">
                                          <p:stCondLst>
                                            <p:cond delay="0"/>
                                          </p:stCondLst>
                                        </p:cTn>
                                        <p:tgtEl>
                                          <p:spTgt spid="3">
                                            <p:txEl>
                                              <p:pRg st="15" end="15"/>
                                            </p:txEl>
                                          </p:spTgt>
                                        </p:tgtEl>
                                        <p:attrNameLst>
                                          <p:attrName>style.visibility</p:attrName>
                                        </p:attrNameLst>
                                      </p:cBhvr>
                                      <p:to>
                                        <p:strVal val="visible"/>
                                      </p:to>
                                    </p:set>
                                    <p:anim calcmode="lin" valueType="num">
                                      <p:cBhvr additive="base">
                                        <p:cTn id="83" dur="500" fill="hold"/>
                                        <p:tgtEl>
                                          <p:spTgt spid="3">
                                            <p:txEl>
                                              <p:pRg st="15" end="15"/>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3">
                                            <p:txEl>
                                              <p:pRg st="15" end="15"/>
                                            </p:txEl>
                                          </p:spTgt>
                                        </p:tgtEl>
                                        <p:attrNameLst>
                                          <p:attrName>ppt_y</p:attrName>
                                        </p:attrNameLst>
                                      </p:cBhvr>
                                      <p:tavLst>
                                        <p:tav tm="0">
                                          <p:val>
                                            <p:strVal val="0-#ppt_h/2"/>
                                          </p:val>
                                        </p:tav>
                                        <p:tav tm="100000">
                                          <p:val>
                                            <p:strVal val="#ppt_y"/>
                                          </p:val>
                                        </p:tav>
                                      </p:tavLst>
                                    </p:anim>
                                  </p:childTnLst>
                                </p:cTn>
                              </p:par>
                              <p:par>
                                <p:cTn id="85" presetID="2" presetClass="entr" presetSubtype="9" fill="hold" nodeType="withEffect">
                                  <p:stCondLst>
                                    <p:cond delay="0"/>
                                  </p:stCondLst>
                                  <p:childTnLst>
                                    <p:set>
                                      <p:cBhvr>
                                        <p:cTn id="86" dur="1" fill="hold">
                                          <p:stCondLst>
                                            <p:cond delay="0"/>
                                          </p:stCondLst>
                                        </p:cTn>
                                        <p:tgtEl>
                                          <p:spTgt spid="3">
                                            <p:txEl>
                                              <p:pRg st="16" end="16"/>
                                            </p:txEl>
                                          </p:spTgt>
                                        </p:tgtEl>
                                        <p:attrNameLst>
                                          <p:attrName>style.visibility</p:attrName>
                                        </p:attrNameLst>
                                      </p:cBhvr>
                                      <p:to>
                                        <p:strVal val="visible"/>
                                      </p:to>
                                    </p:set>
                                    <p:anim calcmode="lin" valueType="num">
                                      <p:cBhvr additive="base">
                                        <p:cTn id="87" dur="500" fill="hold"/>
                                        <p:tgtEl>
                                          <p:spTgt spid="3">
                                            <p:txEl>
                                              <p:pRg st="16" end="16"/>
                                            </p:tx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3">
                                            <p:txEl>
                                              <p:pRg st="16" end="16"/>
                                            </p:txEl>
                                          </p:spTgt>
                                        </p:tgtEl>
                                        <p:attrNameLst>
                                          <p:attrName>ppt_y</p:attrName>
                                        </p:attrNameLst>
                                      </p:cBhvr>
                                      <p:tavLst>
                                        <p:tav tm="0">
                                          <p:val>
                                            <p:strVal val="0-#ppt_h/2"/>
                                          </p:val>
                                        </p:tav>
                                        <p:tav tm="100000">
                                          <p:val>
                                            <p:strVal val="#ppt_y"/>
                                          </p:val>
                                        </p:tav>
                                      </p:tavLst>
                                    </p:anim>
                                  </p:childTnLst>
                                </p:cTn>
                              </p:par>
                              <p:par>
                                <p:cTn id="89" presetID="2" presetClass="entr" presetSubtype="9" fill="hold" nodeType="withEffect">
                                  <p:stCondLst>
                                    <p:cond delay="0"/>
                                  </p:stCondLst>
                                  <p:childTnLst>
                                    <p:set>
                                      <p:cBhvr>
                                        <p:cTn id="90" dur="1" fill="hold">
                                          <p:stCondLst>
                                            <p:cond delay="0"/>
                                          </p:stCondLst>
                                        </p:cTn>
                                        <p:tgtEl>
                                          <p:spTgt spid="3">
                                            <p:txEl>
                                              <p:pRg st="17" end="17"/>
                                            </p:txEl>
                                          </p:spTgt>
                                        </p:tgtEl>
                                        <p:attrNameLst>
                                          <p:attrName>style.visibility</p:attrName>
                                        </p:attrNameLst>
                                      </p:cBhvr>
                                      <p:to>
                                        <p:strVal val="visible"/>
                                      </p:to>
                                    </p:set>
                                    <p:anim calcmode="lin" valueType="num">
                                      <p:cBhvr additive="base">
                                        <p:cTn id="91" dur="500" fill="hold"/>
                                        <p:tgtEl>
                                          <p:spTgt spid="3">
                                            <p:txEl>
                                              <p:pRg st="17" end="17"/>
                                            </p:txEl>
                                          </p:spTgt>
                                        </p:tgtEl>
                                        <p:attrNameLst>
                                          <p:attrName>ppt_x</p:attrName>
                                        </p:attrNameLst>
                                      </p:cBhvr>
                                      <p:tavLst>
                                        <p:tav tm="0">
                                          <p:val>
                                            <p:strVal val="0-#ppt_w/2"/>
                                          </p:val>
                                        </p:tav>
                                        <p:tav tm="100000">
                                          <p:val>
                                            <p:strVal val="#ppt_x"/>
                                          </p:val>
                                        </p:tav>
                                      </p:tavLst>
                                    </p:anim>
                                    <p:anim calcmode="lin" valueType="num">
                                      <p:cBhvr additive="base">
                                        <p:cTn id="92" dur="500" fill="hold"/>
                                        <p:tgtEl>
                                          <p:spTgt spid="3">
                                            <p:txEl>
                                              <p:pRg st="17" end="17"/>
                                            </p:txEl>
                                          </p:spTgt>
                                        </p:tgtEl>
                                        <p:attrNameLst>
                                          <p:attrName>ppt_y</p:attrName>
                                        </p:attrNameLst>
                                      </p:cBhvr>
                                      <p:tavLst>
                                        <p:tav tm="0">
                                          <p:val>
                                            <p:strVal val="0-#ppt_h/2"/>
                                          </p:val>
                                        </p:tav>
                                        <p:tav tm="100000">
                                          <p:val>
                                            <p:strVal val="#ppt_y"/>
                                          </p:val>
                                        </p:tav>
                                      </p:tavLst>
                                    </p:anim>
                                  </p:childTnLst>
                                </p:cTn>
                              </p:par>
                              <p:par>
                                <p:cTn id="93" presetID="2" presetClass="entr" presetSubtype="9" fill="hold" nodeType="withEffect">
                                  <p:stCondLst>
                                    <p:cond delay="0"/>
                                  </p:stCondLst>
                                  <p:childTnLst>
                                    <p:set>
                                      <p:cBhvr>
                                        <p:cTn id="94" dur="1" fill="hold">
                                          <p:stCondLst>
                                            <p:cond delay="0"/>
                                          </p:stCondLst>
                                        </p:cTn>
                                        <p:tgtEl>
                                          <p:spTgt spid="3">
                                            <p:txEl>
                                              <p:pRg st="18" end="18"/>
                                            </p:txEl>
                                          </p:spTgt>
                                        </p:tgtEl>
                                        <p:attrNameLst>
                                          <p:attrName>style.visibility</p:attrName>
                                        </p:attrNameLst>
                                      </p:cBhvr>
                                      <p:to>
                                        <p:strVal val="visible"/>
                                      </p:to>
                                    </p:set>
                                    <p:anim calcmode="lin" valueType="num">
                                      <p:cBhvr additive="base">
                                        <p:cTn id="95" dur="500" fill="hold"/>
                                        <p:tgtEl>
                                          <p:spTgt spid="3">
                                            <p:txEl>
                                              <p:pRg st="18" end="18"/>
                                            </p:txEl>
                                          </p:spTgt>
                                        </p:tgtEl>
                                        <p:attrNameLst>
                                          <p:attrName>ppt_x</p:attrName>
                                        </p:attrNameLst>
                                      </p:cBhvr>
                                      <p:tavLst>
                                        <p:tav tm="0">
                                          <p:val>
                                            <p:strVal val="0-#ppt_w/2"/>
                                          </p:val>
                                        </p:tav>
                                        <p:tav tm="100000">
                                          <p:val>
                                            <p:strVal val="#ppt_x"/>
                                          </p:val>
                                        </p:tav>
                                      </p:tavLst>
                                    </p:anim>
                                    <p:anim calcmode="lin" valueType="num">
                                      <p:cBhvr additive="base">
                                        <p:cTn id="96" dur="500" fill="hold"/>
                                        <p:tgtEl>
                                          <p:spTgt spid="3">
                                            <p:txEl>
                                              <p:pRg st="18" end="18"/>
                                            </p:txEl>
                                          </p:spTgt>
                                        </p:tgtEl>
                                        <p:attrNameLst>
                                          <p:attrName>ppt_y</p:attrName>
                                        </p:attrNameLst>
                                      </p:cBhvr>
                                      <p:tavLst>
                                        <p:tav tm="0">
                                          <p:val>
                                            <p:strVal val="0-#ppt_h/2"/>
                                          </p:val>
                                        </p:tav>
                                        <p:tav tm="100000">
                                          <p:val>
                                            <p:strVal val="#ppt_y"/>
                                          </p:val>
                                        </p:tav>
                                      </p:tavLst>
                                    </p:anim>
                                  </p:childTnLst>
                                </p:cTn>
                              </p:par>
                            </p:childTnLst>
                          </p:cTn>
                        </p:par>
                        <p:par>
                          <p:cTn id="97" fill="hold">
                            <p:stCondLst>
                              <p:cond delay="500"/>
                            </p:stCondLst>
                            <p:childTnLst>
                              <p:par>
                                <p:cTn id="98" presetID="21" presetClass="entr" presetSubtype="1"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heel(1)">
                                      <p:cBhvr>
                                        <p:cTn id="10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DA81CC-98C8-BFBC-0765-24966FE77B96}"/>
              </a:ext>
            </a:extLst>
          </p:cNvPr>
          <p:cNvSpPr txBox="1"/>
          <p:nvPr/>
        </p:nvSpPr>
        <p:spPr>
          <a:xfrm>
            <a:off x="182880" y="89624"/>
            <a:ext cx="11168743" cy="6370975"/>
          </a:xfrm>
          <a:prstGeom prst="rect">
            <a:avLst/>
          </a:prstGeom>
          <a:noFill/>
        </p:spPr>
        <p:txBody>
          <a:bodyPr wrap="square" rtlCol="0">
            <a:spAutoFit/>
          </a:bodyPr>
          <a:lstStyle/>
          <a:p>
            <a:r>
              <a:rPr lang="en-US" sz="2400" dirty="0">
                <a:solidFill>
                  <a:schemeClr val="bg1"/>
                </a:solidFill>
                <a:latin typeface="Courier New" panose="02070309020205020404" pitchFamily="49" charset="0"/>
                <a:cs typeface="Courier New" panose="02070309020205020404" pitchFamily="49" charset="0"/>
              </a:rPr>
              <a:t>kubectl get nodes --show-labels</a:t>
            </a:r>
          </a:p>
          <a:p>
            <a:r>
              <a:rPr lang="en-US" sz="2400" dirty="0">
                <a:solidFill>
                  <a:schemeClr val="bg1"/>
                </a:solidFill>
                <a:latin typeface="Courier New" panose="02070309020205020404" pitchFamily="49" charset="0"/>
                <a:cs typeface="Courier New" panose="02070309020205020404" pitchFamily="49" charset="0"/>
              </a:rPr>
              <a:t>kubectl label nodes &lt;your-node-name&gt; </a:t>
            </a:r>
            <a:r>
              <a:rPr lang="en-US" sz="2400" dirty="0" err="1">
                <a:solidFill>
                  <a:schemeClr val="bg1"/>
                </a:solidFill>
                <a:latin typeface="Courier New" panose="02070309020205020404" pitchFamily="49" charset="0"/>
                <a:cs typeface="Courier New" panose="02070309020205020404" pitchFamily="49" charset="0"/>
              </a:rPr>
              <a:t>disktype</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ssd</a:t>
            </a:r>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kubectl label nodes workernode1.example.com </a:t>
            </a:r>
            <a:r>
              <a:rPr lang="en-US" sz="2400" dirty="0" err="1">
                <a:solidFill>
                  <a:schemeClr val="bg1"/>
                </a:solidFill>
                <a:latin typeface="Courier New" panose="02070309020205020404" pitchFamily="49" charset="0"/>
                <a:cs typeface="Courier New" panose="02070309020205020404" pitchFamily="49" charset="0"/>
              </a:rPr>
              <a:t>disktype</a:t>
            </a:r>
            <a:r>
              <a:rPr lang="en-US" sz="2400" dirty="0">
                <a:solidFill>
                  <a:schemeClr val="bg1"/>
                </a:solidFill>
                <a:latin typeface="Courier New" panose="02070309020205020404" pitchFamily="49" charset="0"/>
                <a:cs typeface="Courier New" panose="02070309020205020404" pitchFamily="49" charset="0"/>
              </a:rPr>
              <a:t>=</a:t>
            </a:r>
            <a:r>
              <a:rPr lang="en-US" sz="2400" dirty="0" err="1">
                <a:solidFill>
                  <a:schemeClr val="bg1"/>
                </a:solidFill>
                <a:latin typeface="Courier New" panose="02070309020205020404" pitchFamily="49" charset="0"/>
                <a:cs typeface="Courier New" panose="02070309020205020404" pitchFamily="49" charset="0"/>
              </a:rPr>
              <a:t>ssd</a:t>
            </a:r>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kubectl get nodes --show-labels</a:t>
            </a:r>
          </a:p>
          <a:p>
            <a:endParaRPr lang="en-US" sz="2400" dirty="0">
              <a:solidFill>
                <a:schemeClr val="bg1"/>
              </a:solidFill>
              <a:latin typeface="Courier New" panose="02070309020205020404" pitchFamily="49" charset="0"/>
              <a:cs typeface="Courier New" panose="02070309020205020404" pitchFamily="49" charset="0"/>
            </a:endParaRPr>
          </a:p>
          <a:p>
            <a:r>
              <a:rPr lang="en-US" sz="2400" dirty="0">
                <a:solidFill>
                  <a:schemeClr val="bg1"/>
                </a:solidFill>
                <a:latin typeface="Courier New" panose="02070309020205020404" pitchFamily="49" charset="0"/>
                <a:cs typeface="Courier New" panose="02070309020205020404" pitchFamily="49" charset="0"/>
              </a:rPr>
              <a:t>Create a pod that gets scheduled to your chosen node</a:t>
            </a:r>
          </a:p>
          <a:p>
            <a:endParaRPr lang="en-US" sz="2400" dirty="0">
              <a:solidFill>
                <a:schemeClr val="bg1"/>
              </a:solidFill>
              <a:latin typeface="Courier New" panose="02070309020205020404" pitchFamily="49" charset="0"/>
              <a:cs typeface="Courier New" panose="02070309020205020404" pitchFamily="49" charset="0"/>
            </a:endParaRPr>
          </a:p>
          <a:p>
            <a:r>
              <a:rPr lang="en-US" sz="2000" dirty="0">
                <a:solidFill>
                  <a:schemeClr val="bg1"/>
                </a:solidFill>
                <a:latin typeface="Courier New" panose="02070309020205020404" pitchFamily="49" charset="0"/>
                <a:cs typeface="Courier New" panose="02070309020205020404" pitchFamily="49" charset="0"/>
              </a:rPr>
              <a:t>apiVersion: v1</a:t>
            </a:r>
          </a:p>
          <a:p>
            <a:r>
              <a:rPr lang="en-US" sz="2000" dirty="0">
                <a:solidFill>
                  <a:schemeClr val="bg1"/>
                </a:solidFill>
                <a:latin typeface="Courier New" panose="02070309020205020404" pitchFamily="49" charset="0"/>
                <a:cs typeface="Courier New" panose="02070309020205020404" pitchFamily="49" charset="0"/>
              </a:rPr>
              <a:t>kind: Pod</a:t>
            </a:r>
          </a:p>
          <a:p>
            <a:r>
              <a:rPr lang="en-US" sz="2000" dirty="0">
                <a:solidFill>
                  <a:schemeClr val="bg1"/>
                </a:solidFill>
                <a:latin typeface="Courier New" panose="02070309020205020404" pitchFamily="49" charset="0"/>
                <a:cs typeface="Courier New" panose="02070309020205020404" pitchFamily="49" charset="0"/>
              </a:rPr>
              <a:t>metadata:</a:t>
            </a:r>
          </a:p>
          <a:p>
            <a:r>
              <a:rPr lang="en-US" sz="2000" dirty="0">
                <a:solidFill>
                  <a:schemeClr val="bg1"/>
                </a:solidFill>
                <a:latin typeface="Courier New" panose="02070309020205020404" pitchFamily="49" charset="0"/>
                <a:cs typeface="Courier New" panose="02070309020205020404" pitchFamily="49" charset="0"/>
              </a:rPr>
              <a:t>  name: nginx</a:t>
            </a:r>
          </a:p>
          <a:p>
            <a:r>
              <a:rPr lang="en-US" sz="2000" dirty="0">
                <a:solidFill>
                  <a:schemeClr val="bg1"/>
                </a:solidFill>
                <a:latin typeface="Courier New" panose="02070309020205020404" pitchFamily="49" charset="0"/>
                <a:cs typeface="Courier New" panose="02070309020205020404" pitchFamily="49" charset="0"/>
              </a:rPr>
              <a:t>  labels:</a:t>
            </a:r>
          </a:p>
          <a:p>
            <a:r>
              <a:rPr lang="en-US" sz="2000" dirty="0">
                <a:solidFill>
                  <a:schemeClr val="bg1"/>
                </a:solidFill>
                <a:latin typeface="Courier New" panose="02070309020205020404" pitchFamily="49" charset="0"/>
                <a:cs typeface="Courier New" panose="02070309020205020404" pitchFamily="49" charset="0"/>
              </a:rPr>
              <a:t>    env: test</a:t>
            </a:r>
          </a:p>
          <a:p>
            <a:r>
              <a:rPr lang="en-US" sz="2000" dirty="0">
                <a:solidFill>
                  <a:schemeClr val="bg1"/>
                </a:solidFill>
                <a:latin typeface="Courier New" panose="02070309020205020404" pitchFamily="49" charset="0"/>
                <a:cs typeface="Courier New" panose="02070309020205020404" pitchFamily="49" charset="0"/>
              </a:rPr>
              <a:t>spec:</a:t>
            </a:r>
          </a:p>
          <a:p>
            <a:r>
              <a:rPr lang="en-US" sz="2000" dirty="0">
                <a:solidFill>
                  <a:schemeClr val="bg1"/>
                </a:solidFill>
                <a:latin typeface="Courier New" panose="02070309020205020404" pitchFamily="49" charset="0"/>
                <a:cs typeface="Courier New" panose="02070309020205020404" pitchFamily="49" charset="0"/>
              </a:rPr>
              <a:t>  containers:</a:t>
            </a:r>
          </a:p>
          <a:p>
            <a:r>
              <a:rPr lang="en-US" sz="2000" dirty="0">
                <a:solidFill>
                  <a:schemeClr val="bg1"/>
                </a:solidFill>
                <a:latin typeface="Courier New" panose="02070309020205020404" pitchFamily="49" charset="0"/>
                <a:cs typeface="Courier New" panose="02070309020205020404" pitchFamily="49" charset="0"/>
              </a:rPr>
              <a:t>  - name: nginx</a:t>
            </a:r>
          </a:p>
          <a:p>
            <a:r>
              <a:rPr lang="en-US" sz="2000" dirty="0">
                <a:solidFill>
                  <a:schemeClr val="bg1"/>
                </a:solidFill>
                <a:latin typeface="Courier New" panose="02070309020205020404" pitchFamily="49" charset="0"/>
                <a:cs typeface="Courier New" panose="02070309020205020404" pitchFamily="49" charset="0"/>
              </a:rPr>
              <a:t>    image: nginx</a:t>
            </a:r>
          </a:p>
          <a:p>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nodeSelector</a:t>
            </a:r>
            <a:r>
              <a:rPr lang="en-US" sz="2000" b="1" dirty="0">
                <a:solidFill>
                  <a:srgbClr val="FFC000"/>
                </a:solidFill>
                <a:latin typeface="Courier New" panose="02070309020205020404" pitchFamily="49" charset="0"/>
                <a:cs typeface="Courier New" panose="02070309020205020404" pitchFamily="49" charset="0"/>
              </a:rPr>
              <a:t>:</a:t>
            </a:r>
          </a:p>
          <a:p>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disktype</a:t>
            </a:r>
            <a:r>
              <a:rPr lang="en-US" sz="2000" b="1" dirty="0">
                <a:solidFill>
                  <a:srgbClr val="FFC000"/>
                </a:solidFill>
                <a:latin typeface="Courier New" panose="02070309020205020404" pitchFamily="49" charset="0"/>
                <a:cs typeface="Courier New" panose="02070309020205020404" pitchFamily="49" charset="0"/>
              </a:rPr>
              <a:t>: </a:t>
            </a:r>
            <a:r>
              <a:rPr lang="en-US" sz="2000" b="1" dirty="0" err="1">
                <a:solidFill>
                  <a:srgbClr val="FFC000"/>
                </a:solidFill>
                <a:latin typeface="Courier New" panose="02070309020205020404" pitchFamily="49" charset="0"/>
                <a:cs typeface="Courier New" panose="02070309020205020404" pitchFamily="49" charset="0"/>
              </a:rPr>
              <a:t>ssd</a:t>
            </a:r>
            <a:endParaRPr lang="en-US" sz="2000" b="1" dirty="0">
              <a:solidFill>
                <a:srgbClr val="FFC000"/>
              </a:solidFill>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AD0E39C7-782D-11FA-0DA9-9F016BD3FECB}"/>
              </a:ext>
            </a:extLst>
          </p:cNvPr>
          <p:cNvSpPr/>
          <p:nvPr/>
        </p:nvSpPr>
        <p:spPr>
          <a:xfrm>
            <a:off x="397914" y="5747657"/>
            <a:ext cx="2671857" cy="712942"/>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ABFEAE-0497-FF23-F901-79A0306535F2}"/>
              </a:ext>
            </a:extLst>
          </p:cNvPr>
          <p:cNvSpPr/>
          <p:nvPr/>
        </p:nvSpPr>
        <p:spPr>
          <a:xfrm>
            <a:off x="5447212" y="3429000"/>
            <a:ext cx="4323805" cy="8621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kubectl get pods --output=wide</a:t>
            </a:r>
          </a:p>
        </p:txBody>
      </p:sp>
    </p:spTree>
    <p:extLst>
      <p:ext uri="{BB962C8B-B14F-4D97-AF65-F5344CB8AC3E}">
        <p14:creationId xmlns:p14="http://schemas.microsoft.com/office/powerpoint/2010/main" val="190266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BC81CE-E5C2-01D2-DCD4-240C12475577}"/>
              </a:ext>
            </a:extLst>
          </p:cNvPr>
          <p:cNvSpPr txBox="1"/>
          <p:nvPr/>
        </p:nvSpPr>
        <p:spPr>
          <a:xfrm>
            <a:off x="246185" y="304800"/>
            <a:ext cx="11676184" cy="3939540"/>
          </a:xfrm>
          <a:prstGeom prst="rect">
            <a:avLst/>
          </a:prstGeom>
          <a:noFill/>
        </p:spPr>
        <p:txBody>
          <a:bodyPr wrap="square" rtlCol="0">
            <a:spAutoFit/>
          </a:bodyPr>
          <a:lstStyle/>
          <a:p>
            <a:r>
              <a:rPr lang="en-US" sz="3600" b="1" dirty="0">
                <a:solidFill>
                  <a:schemeClr val="bg1"/>
                </a:solidFill>
              </a:rPr>
              <a:t>Summary :</a:t>
            </a:r>
          </a:p>
          <a:p>
            <a:endParaRPr lang="en-US" dirty="0">
              <a:solidFill>
                <a:schemeClr val="bg1"/>
              </a:solidFill>
            </a:endParaRPr>
          </a:p>
          <a:p>
            <a:r>
              <a:rPr lang="en-US" sz="2800" dirty="0">
                <a:solidFill>
                  <a:schemeClr val="bg1"/>
                </a:solidFill>
              </a:rPr>
              <a:t>The more labeling you have in place, the easier it is to find precisely what you're looking for in Kubernetes.</a:t>
            </a:r>
          </a:p>
          <a:p>
            <a:endParaRPr lang="en-US" sz="2800" dirty="0">
              <a:solidFill>
                <a:schemeClr val="bg1"/>
              </a:solidFill>
            </a:endParaRPr>
          </a:p>
          <a:p>
            <a:r>
              <a:rPr lang="en-US" sz="2800" dirty="0">
                <a:solidFill>
                  <a:schemeClr val="bg1"/>
                </a:solidFill>
              </a:rPr>
              <a:t>Multiple teams using Kubernetes need to follow the same labeling conventions. Otherwise, all the labeling effort will bring you no value. </a:t>
            </a:r>
          </a:p>
          <a:p>
            <a:endParaRPr lang="en-US" sz="2800" dirty="0">
              <a:solidFill>
                <a:schemeClr val="bg1"/>
              </a:solidFill>
            </a:endParaRPr>
          </a:p>
          <a:p>
            <a:r>
              <a:rPr lang="en-US" sz="2800" dirty="0">
                <a:solidFill>
                  <a:schemeClr val="bg1"/>
                </a:solidFill>
              </a:rPr>
              <a:t>Don’t change labels often.</a:t>
            </a:r>
          </a:p>
        </p:txBody>
      </p:sp>
    </p:spTree>
    <p:extLst>
      <p:ext uri="{BB962C8B-B14F-4D97-AF65-F5344CB8AC3E}">
        <p14:creationId xmlns:p14="http://schemas.microsoft.com/office/powerpoint/2010/main" val="4396313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838200" y="394758"/>
            <a:ext cx="10515600" cy="1325563"/>
          </a:xfrm>
        </p:spPr>
        <p:txBody>
          <a:bodyPr>
            <a:normAutofit/>
          </a:bodyPr>
          <a:lstStyle/>
          <a:p>
            <a:r>
              <a:rPr lang="en-US" b="1" dirty="0">
                <a:solidFill>
                  <a:schemeClr val="accent2"/>
                </a:solidFill>
              </a:rPr>
              <a:t>Kubernetes labels tagging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968829" y="2141537"/>
            <a:ext cx="6989466" cy="4351338"/>
          </a:xfrm>
          <a:scene3d>
            <a:camera prst="orthographicFront"/>
            <a:lightRig rig="threePt" dir="t"/>
          </a:scene3d>
          <a:sp3d>
            <a:bevelT w="165100" prst="coolSlant"/>
          </a:sp3d>
        </p:spPr>
        <p:txBody>
          <a:bodyPr>
            <a:normAutofit fontScale="70000" lnSpcReduction="20000"/>
          </a:bodyPr>
          <a:lstStyle/>
          <a:p>
            <a:pPr marL="514350" indent="-514350">
              <a:buFont typeface="+mj-lt"/>
              <a:buAutoNum type="arabicPeriod"/>
            </a:pPr>
            <a:r>
              <a:rPr lang="en-US" sz="4000" dirty="0">
                <a:solidFill>
                  <a:schemeClr val="bg1"/>
                </a:solidFill>
              </a:rPr>
              <a:t>Labels</a:t>
            </a:r>
          </a:p>
          <a:p>
            <a:pPr marL="971550" lvl="1" indent="-514350">
              <a:buFont typeface="+mj-lt"/>
              <a:buAutoNum type="arabicPeriod"/>
            </a:pPr>
            <a:r>
              <a:rPr lang="en-US" sz="3600" dirty="0">
                <a:solidFill>
                  <a:schemeClr val="bg1"/>
                </a:solidFill>
              </a:rPr>
              <a:t>What  is  Labels? </a:t>
            </a:r>
          </a:p>
          <a:p>
            <a:pPr marL="971550" lvl="1" indent="-514350">
              <a:buFont typeface="+mj-lt"/>
              <a:buAutoNum type="arabicPeriod"/>
            </a:pPr>
            <a:r>
              <a:rPr lang="en-US" sz="3600" dirty="0">
                <a:solidFill>
                  <a:schemeClr val="bg1"/>
                </a:solidFill>
              </a:rPr>
              <a:t>Benefit of using Labels?</a:t>
            </a:r>
          </a:p>
          <a:p>
            <a:pPr marL="971550" lvl="1" indent="-514350">
              <a:buFont typeface="+mj-lt"/>
              <a:buAutoNum type="arabicPeriod"/>
            </a:pPr>
            <a:r>
              <a:rPr lang="en-US" sz="3600" dirty="0">
                <a:solidFill>
                  <a:schemeClr val="bg1"/>
                </a:solidFill>
              </a:rPr>
              <a:t>Equality-based requirement</a:t>
            </a:r>
          </a:p>
          <a:p>
            <a:pPr marL="971550" lvl="1" indent="-514350">
              <a:buFont typeface="+mj-lt"/>
              <a:buAutoNum type="arabicPeriod"/>
            </a:pPr>
            <a:r>
              <a:rPr lang="en-US" sz="3600" dirty="0">
                <a:solidFill>
                  <a:schemeClr val="bg1"/>
                </a:solidFill>
              </a:rPr>
              <a:t>Set-based requirement</a:t>
            </a:r>
          </a:p>
          <a:p>
            <a:pPr marL="971550" lvl="1" indent="-514350">
              <a:buFont typeface="+mj-lt"/>
              <a:buAutoNum type="arabicPeriod"/>
            </a:pPr>
            <a:r>
              <a:rPr lang="en-US" sz="3600" dirty="0">
                <a:solidFill>
                  <a:schemeClr val="bg1"/>
                </a:solidFill>
              </a:rPr>
              <a:t>How to listing the labels?</a:t>
            </a:r>
          </a:p>
          <a:p>
            <a:pPr marL="971550" lvl="1" indent="-514350">
              <a:buFont typeface="+mj-lt"/>
              <a:buAutoNum type="arabicPeriod"/>
            </a:pPr>
            <a:r>
              <a:rPr lang="en-US" sz="3600" dirty="0">
                <a:solidFill>
                  <a:schemeClr val="bg1"/>
                </a:solidFill>
              </a:rPr>
              <a:t>Add / Update label on running object?</a:t>
            </a:r>
          </a:p>
          <a:p>
            <a:pPr marL="971550" lvl="1" indent="-514350">
              <a:buFont typeface="+mj-lt"/>
              <a:buAutoNum type="arabicPeriod"/>
            </a:pPr>
            <a:r>
              <a:rPr lang="en-US" sz="3600" dirty="0">
                <a:solidFill>
                  <a:schemeClr val="bg1"/>
                </a:solidFill>
              </a:rPr>
              <a:t>Deleting a label</a:t>
            </a:r>
          </a:p>
          <a:p>
            <a:pPr marL="971550" lvl="1" indent="-514350">
              <a:buFont typeface="+mj-lt"/>
              <a:buAutoNum type="arabicPeriod"/>
            </a:pPr>
            <a:r>
              <a:rPr lang="en-US" sz="3600" dirty="0">
                <a:solidFill>
                  <a:schemeClr val="bg1"/>
                </a:solidFill>
              </a:rPr>
              <a:t>Add a label to a node</a:t>
            </a:r>
          </a:p>
          <a:p>
            <a:pPr marL="971550" lvl="1" indent="-514350">
              <a:buFont typeface="+mj-lt"/>
              <a:buAutoNum type="arabicPeriod"/>
            </a:pPr>
            <a:r>
              <a:rPr lang="en-US" sz="3600" dirty="0">
                <a:solidFill>
                  <a:schemeClr val="bg1"/>
                </a:solidFill>
              </a:rPr>
              <a:t>LAB + EXAM</a:t>
            </a:r>
          </a:p>
          <a:p>
            <a:pPr marL="514350" indent="-514350">
              <a:buFont typeface="+mj-lt"/>
              <a:buAutoNum type="arabicPeriod"/>
            </a:pPr>
            <a:endParaRPr lang="en-US" sz="4000" dirty="0">
              <a:solidFill>
                <a:schemeClr val="bg1"/>
              </a:solidFill>
            </a:endParaRPr>
          </a:p>
          <a:p>
            <a:pPr marL="514350" indent="-514350">
              <a:buFont typeface="+mj-lt"/>
              <a:buAutoNum type="arabicPeriod"/>
            </a:pPr>
            <a:r>
              <a:rPr lang="en-US" sz="4000" dirty="0">
                <a:solidFill>
                  <a:schemeClr val="bg1"/>
                </a:solidFill>
              </a:rPr>
              <a:t>Annotations</a:t>
            </a:r>
          </a:p>
        </p:txBody>
      </p:sp>
      <p:sp>
        <p:nvSpPr>
          <p:cNvPr id="4" name="Rectangle 3">
            <a:extLst>
              <a:ext uri="{FF2B5EF4-FFF2-40B4-BE49-F238E27FC236}">
                <a16:creationId xmlns:a16="http://schemas.microsoft.com/office/drawing/2014/main" id="{5D6F307A-7072-6189-9237-FF11F8B7F742}"/>
              </a:ext>
            </a:extLst>
          </p:cNvPr>
          <p:cNvSpPr/>
          <p:nvPr/>
        </p:nvSpPr>
        <p:spPr>
          <a:xfrm>
            <a:off x="1337733" y="2438400"/>
            <a:ext cx="6299200" cy="3115733"/>
          </a:xfrm>
          <a:custGeom>
            <a:avLst/>
            <a:gdLst>
              <a:gd name="connsiteX0" fmla="*/ 0 w 6299200"/>
              <a:gd name="connsiteY0" fmla="*/ 0 h 3115733"/>
              <a:gd name="connsiteX1" fmla="*/ 383679 w 6299200"/>
              <a:gd name="connsiteY1" fmla="*/ 0 h 3115733"/>
              <a:gd name="connsiteX2" fmla="*/ 830349 w 6299200"/>
              <a:gd name="connsiteY2" fmla="*/ 0 h 3115733"/>
              <a:gd name="connsiteX3" fmla="*/ 1528988 w 6299200"/>
              <a:gd name="connsiteY3" fmla="*/ 0 h 3115733"/>
              <a:gd name="connsiteX4" fmla="*/ 2101642 w 6299200"/>
              <a:gd name="connsiteY4" fmla="*/ 0 h 3115733"/>
              <a:gd name="connsiteX5" fmla="*/ 2674297 w 6299200"/>
              <a:gd name="connsiteY5" fmla="*/ 0 h 3115733"/>
              <a:gd name="connsiteX6" fmla="*/ 3120967 w 6299200"/>
              <a:gd name="connsiteY6" fmla="*/ 0 h 3115733"/>
              <a:gd name="connsiteX7" fmla="*/ 3504646 w 6299200"/>
              <a:gd name="connsiteY7" fmla="*/ 0 h 3115733"/>
              <a:gd name="connsiteX8" fmla="*/ 3951316 w 6299200"/>
              <a:gd name="connsiteY8" fmla="*/ 0 h 3115733"/>
              <a:gd name="connsiteX9" fmla="*/ 4397987 w 6299200"/>
              <a:gd name="connsiteY9" fmla="*/ 0 h 3115733"/>
              <a:gd name="connsiteX10" fmla="*/ 4907649 w 6299200"/>
              <a:gd name="connsiteY10" fmla="*/ 0 h 3115733"/>
              <a:gd name="connsiteX11" fmla="*/ 5480304 w 6299200"/>
              <a:gd name="connsiteY11" fmla="*/ 0 h 3115733"/>
              <a:gd name="connsiteX12" fmla="*/ 6299200 w 6299200"/>
              <a:gd name="connsiteY12" fmla="*/ 0 h 3115733"/>
              <a:gd name="connsiteX13" fmla="*/ 6299200 w 6299200"/>
              <a:gd name="connsiteY13" fmla="*/ 581603 h 3115733"/>
              <a:gd name="connsiteX14" fmla="*/ 6299200 w 6299200"/>
              <a:gd name="connsiteY14" fmla="*/ 1163207 h 3115733"/>
              <a:gd name="connsiteX15" fmla="*/ 6299200 w 6299200"/>
              <a:gd name="connsiteY15" fmla="*/ 1713653 h 3115733"/>
              <a:gd name="connsiteX16" fmla="*/ 6299200 w 6299200"/>
              <a:gd name="connsiteY16" fmla="*/ 2295257 h 3115733"/>
              <a:gd name="connsiteX17" fmla="*/ 6299200 w 6299200"/>
              <a:gd name="connsiteY17" fmla="*/ 3115733 h 3115733"/>
              <a:gd name="connsiteX18" fmla="*/ 5726545 w 6299200"/>
              <a:gd name="connsiteY18" fmla="*/ 3115733 h 3115733"/>
              <a:gd name="connsiteX19" fmla="*/ 5216883 w 6299200"/>
              <a:gd name="connsiteY19" fmla="*/ 3115733 h 3115733"/>
              <a:gd name="connsiteX20" fmla="*/ 4707220 w 6299200"/>
              <a:gd name="connsiteY20" fmla="*/ 3115733 h 3115733"/>
              <a:gd name="connsiteX21" fmla="*/ 4071574 w 6299200"/>
              <a:gd name="connsiteY21" fmla="*/ 3115733 h 3115733"/>
              <a:gd name="connsiteX22" fmla="*/ 3435927 w 6299200"/>
              <a:gd name="connsiteY22" fmla="*/ 3115733 h 3115733"/>
              <a:gd name="connsiteX23" fmla="*/ 2926265 w 6299200"/>
              <a:gd name="connsiteY23" fmla="*/ 3115733 h 3115733"/>
              <a:gd name="connsiteX24" fmla="*/ 2416602 w 6299200"/>
              <a:gd name="connsiteY24" fmla="*/ 3115733 h 3115733"/>
              <a:gd name="connsiteX25" fmla="*/ 1906940 w 6299200"/>
              <a:gd name="connsiteY25" fmla="*/ 3115733 h 3115733"/>
              <a:gd name="connsiteX26" fmla="*/ 1460269 w 6299200"/>
              <a:gd name="connsiteY26" fmla="*/ 3115733 h 3115733"/>
              <a:gd name="connsiteX27" fmla="*/ 761631 w 6299200"/>
              <a:gd name="connsiteY27" fmla="*/ 3115733 h 3115733"/>
              <a:gd name="connsiteX28" fmla="*/ 0 w 6299200"/>
              <a:gd name="connsiteY28" fmla="*/ 3115733 h 3115733"/>
              <a:gd name="connsiteX29" fmla="*/ 0 w 6299200"/>
              <a:gd name="connsiteY29" fmla="*/ 2627601 h 3115733"/>
              <a:gd name="connsiteX30" fmla="*/ 0 w 6299200"/>
              <a:gd name="connsiteY30" fmla="*/ 2108313 h 3115733"/>
              <a:gd name="connsiteX31" fmla="*/ 0 w 6299200"/>
              <a:gd name="connsiteY31" fmla="*/ 1651338 h 3115733"/>
              <a:gd name="connsiteX32" fmla="*/ 0 w 6299200"/>
              <a:gd name="connsiteY32" fmla="*/ 1132050 h 3115733"/>
              <a:gd name="connsiteX33" fmla="*/ 0 w 6299200"/>
              <a:gd name="connsiteY33" fmla="*/ 706233 h 3115733"/>
              <a:gd name="connsiteX34" fmla="*/ 0 w 6299200"/>
              <a:gd name="connsiteY34" fmla="*/ 0 h 311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299200" h="3115733" extrusionOk="0">
                <a:moveTo>
                  <a:pt x="0" y="0"/>
                </a:moveTo>
                <a:cubicBezTo>
                  <a:pt x="173483" y="-13330"/>
                  <a:pt x="262965" y="25755"/>
                  <a:pt x="383679" y="0"/>
                </a:cubicBezTo>
                <a:cubicBezTo>
                  <a:pt x="504393" y="-25755"/>
                  <a:pt x="649230" y="35260"/>
                  <a:pt x="830349" y="0"/>
                </a:cubicBezTo>
                <a:cubicBezTo>
                  <a:pt x="1011468" y="-35260"/>
                  <a:pt x="1316987" y="15369"/>
                  <a:pt x="1528988" y="0"/>
                </a:cubicBezTo>
                <a:cubicBezTo>
                  <a:pt x="1740989" y="-15369"/>
                  <a:pt x="1865272" y="20023"/>
                  <a:pt x="2101642" y="0"/>
                </a:cubicBezTo>
                <a:cubicBezTo>
                  <a:pt x="2338012" y="-20023"/>
                  <a:pt x="2494894" y="35984"/>
                  <a:pt x="2674297" y="0"/>
                </a:cubicBezTo>
                <a:cubicBezTo>
                  <a:pt x="2853701" y="-35984"/>
                  <a:pt x="2946093" y="51256"/>
                  <a:pt x="3120967" y="0"/>
                </a:cubicBezTo>
                <a:cubicBezTo>
                  <a:pt x="3295841" y="-51256"/>
                  <a:pt x="3344166" y="25246"/>
                  <a:pt x="3504646" y="0"/>
                </a:cubicBezTo>
                <a:cubicBezTo>
                  <a:pt x="3665126" y="-25246"/>
                  <a:pt x="3840193" y="35348"/>
                  <a:pt x="3951316" y="0"/>
                </a:cubicBezTo>
                <a:cubicBezTo>
                  <a:pt x="4062439" y="-35348"/>
                  <a:pt x="4228018" y="40420"/>
                  <a:pt x="4397987" y="0"/>
                </a:cubicBezTo>
                <a:cubicBezTo>
                  <a:pt x="4567956" y="-40420"/>
                  <a:pt x="4775097" y="31448"/>
                  <a:pt x="4907649" y="0"/>
                </a:cubicBezTo>
                <a:cubicBezTo>
                  <a:pt x="5040201" y="-31448"/>
                  <a:pt x="5261039" y="27979"/>
                  <a:pt x="5480304" y="0"/>
                </a:cubicBezTo>
                <a:cubicBezTo>
                  <a:pt x="5699570" y="-27979"/>
                  <a:pt x="6035011" y="21750"/>
                  <a:pt x="6299200" y="0"/>
                </a:cubicBezTo>
                <a:cubicBezTo>
                  <a:pt x="6331225" y="119789"/>
                  <a:pt x="6258370" y="394977"/>
                  <a:pt x="6299200" y="581603"/>
                </a:cubicBezTo>
                <a:cubicBezTo>
                  <a:pt x="6340030" y="768229"/>
                  <a:pt x="6277688" y="1042556"/>
                  <a:pt x="6299200" y="1163207"/>
                </a:cubicBezTo>
                <a:cubicBezTo>
                  <a:pt x="6320712" y="1283858"/>
                  <a:pt x="6253523" y="1526977"/>
                  <a:pt x="6299200" y="1713653"/>
                </a:cubicBezTo>
                <a:cubicBezTo>
                  <a:pt x="6344877" y="1900329"/>
                  <a:pt x="6267515" y="2170904"/>
                  <a:pt x="6299200" y="2295257"/>
                </a:cubicBezTo>
                <a:cubicBezTo>
                  <a:pt x="6330885" y="2419610"/>
                  <a:pt x="6296274" y="2815248"/>
                  <a:pt x="6299200" y="3115733"/>
                </a:cubicBezTo>
                <a:cubicBezTo>
                  <a:pt x="6060517" y="3170099"/>
                  <a:pt x="5911185" y="3068938"/>
                  <a:pt x="5726545" y="3115733"/>
                </a:cubicBezTo>
                <a:cubicBezTo>
                  <a:pt x="5541906" y="3162528"/>
                  <a:pt x="5456958" y="3105324"/>
                  <a:pt x="5216883" y="3115733"/>
                </a:cubicBezTo>
                <a:cubicBezTo>
                  <a:pt x="4976808" y="3126142"/>
                  <a:pt x="4907272" y="3068462"/>
                  <a:pt x="4707220" y="3115733"/>
                </a:cubicBezTo>
                <a:cubicBezTo>
                  <a:pt x="4507168" y="3163004"/>
                  <a:pt x="4199840" y="3085306"/>
                  <a:pt x="4071574" y="3115733"/>
                </a:cubicBezTo>
                <a:cubicBezTo>
                  <a:pt x="3943308" y="3146160"/>
                  <a:pt x="3748711" y="3103080"/>
                  <a:pt x="3435927" y="3115733"/>
                </a:cubicBezTo>
                <a:cubicBezTo>
                  <a:pt x="3123143" y="3128386"/>
                  <a:pt x="3084563" y="3079689"/>
                  <a:pt x="2926265" y="3115733"/>
                </a:cubicBezTo>
                <a:cubicBezTo>
                  <a:pt x="2767967" y="3151777"/>
                  <a:pt x="2606862" y="3077041"/>
                  <a:pt x="2416602" y="3115733"/>
                </a:cubicBezTo>
                <a:cubicBezTo>
                  <a:pt x="2226342" y="3154425"/>
                  <a:pt x="2026061" y="3064530"/>
                  <a:pt x="1906940" y="3115733"/>
                </a:cubicBezTo>
                <a:cubicBezTo>
                  <a:pt x="1787819" y="3166936"/>
                  <a:pt x="1571401" y="3064837"/>
                  <a:pt x="1460269" y="3115733"/>
                </a:cubicBezTo>
                <a:cubicBezTo>
                  <a:pt x="1349137" y="3166629"/>
                  <a:pt x="1025205" y="3040186"/>
                  <a:pt x="761631" y="3115733"/>
                </a:cubicBezTo>
                <a:cubicBezTo>
                  <a:pt x="498057" y="3191280"/>
                  <a:pt x="280998" y="3099005"/>
                  <a:pt x="0" y="3115733"/>
                </a:cubicBezTo>
                <a:cubicBezTo>
                  <a:pt x="-28655" y="2962287"/>
                  <a:pt x="14271" y="2853706"/>
                  <a:pt x="0" y="2627601"/>
                </a:cubicBezTo>
                <a:cubicBezTo>
                  <a:pt x="-14271" y="2401496"/>
                  <a:pt x="54911" y="2344304"/>
                  <a:pt x="0" y="2108313"/>
                </a:cubicBezTo>
                <a:cubicBezTo>
                  <a:pt x="-54911" y="1872322"/>
                  <a:pt x="24446" y="1749914"/>
                  <a:pt x="0" y="1651338"/>
                </a:cubicBezTo>
                <a:cubicBezTo>
                  <a:pt x="-24446" y="1552762"/>
                  <a:pt x="46501" y="1260411"/>
                  <a:pt x="0" y="1132050"/>
                </a:cubicBezTo>
                <a:cubicBezTo>
                  <a:pt x="-46501" y="1003689"/>
                  <a:pt x="19452" y="875764"/>
                  <a:pt x="0" y="706233"/>
                </a:cubicBezTo>
                <a:cubicBezTo>
                  <a:pt x="-19452" y="536702"/>
                  <a:pt x="26359" y="256611"/>
                  <a:pt x="0" y="0"/>
                </a:cubicBezTo>
                <a:close/>
              </a:path>
            </a:pathLst>
          </a:custGeom>
          <a:noFill/>
          <a:ln w="57150">
            <a:solidFill>
              <a:schemeClr val="accent1"/>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7D85DBF8-CF06-1F98-F6B4-76E41702BB6F}"/>
              </a:ext>
            </a:extLst>
          </p:cNvPr>
          <p:cNvSpPr/>
          <p:nvPr/>
        </p:nvSpPr>
        <p:spPr>
          <a:xfrm>
            <a:off x="7102969" y="3420797"/>
            <a:ext cx="1389290" cy="1141412"/>
          </a:xfrm>
          <a:prstGeom prst="flowChartConnector">
            <a:avLst/>
          </a:prstGeom>
          <a:solidFill>
            <a:schemeClr val="accent6"/>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A1AF0F66-6090-5A21-B141-F699D7B34B8E}"/>
              </a:ext>
            </a:extLst>
          </p:cNvPr>
          <p:cNvGrpSpPr/>
          <p:nvPr/>
        </p:nvGrpSpPr>
        <p:grpSpPr>
          <a:xfrm>
            <a:off x="7298081" y="3563143"/>
            <a:ext cx="999067" cy="754063"/>
            <a:chOff x="8449733" y="2189692"/>
            <a:chExt cx="999067" cy="754063"/>
          </a:xfrm>
        </p:grpSpPr>
        <p:cxnSp>
          <p:nvCxnSpPr>
            <p:cNvPr id="6" name="Straight Connector 5">
              <a:extLst>
                <a:ext uri="{FF2B5EF4-FFF2-40B4-BE49-F238E27FC236}">
                  <a16:creationId xmlns:a16="http://schemas.microsoft.com/office/drawing/2014/main" id="{610684ED-1CCF-75D1-75D8-4782CFBF91F7}"/>
                </a:ext>
              </a:extLst>
            </p:cNvPr>
            <p:cNvCxnSpPr/>
            <p:nvPr/>
          </p:nvCxnSpPr>
          <p:spPr>
            <a:xfrm>
              <a:off x="8449733" y="2624667"/>
              <a:ext cx="355600" cy="270933"/>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 name="Straight Connector 6">
              <a:extLst>
                <a:ext uri="{FF2B5EF4-FFF2-40B4-BE49-F238E27FC236}">
                  <a16:creationId xmlns:a16="http://schemas.microsoft.com/office/drawing/2014/main" id="{4EECFB60-153E-B7E9-FD8C-D01A5AF0A7D4}"/>
                </a:ext>
              </a:extLst>
            </p:cNvPr>
            <p:cNvCxnSpPr>
              <a:cxnSpLocks/>
            </p:cNvCxnSpPr>
            <p:nvPr/>
          </p:nvCxnSpPr>
          <p:spPr>
            <a:xfrm flipV="1">
              <a:off x="8805333" y="2189692"/>
              <a:ext cx="643467" cy="754063"/>
            </a:xfrm>
            <a:prstGeom prst="line">
              <a:avLst/>
            </a:prstGeom>
            <a:ln w="76200">
              <a:solidFill>
                <a:srgbClr val="FF0000"/>
              </a:solidFill>
            </a:ln>
          </p:spPr>
          <p:style>
            <a:lnRef idx="3">
              <a:schemeClr val="accent2"/>
            </a:lnRef>
            <a:fillRef idx="0">
              <a:schemeClr val="accent2"/>
            </a:fillRef>
            <a:effectRef idx="2">
              <a:schemeClr val="accent2"/>
            </a:effectRef>
            <a:fontRef idx="minor">
              <a:schemeClr val="tx1"/>
            </a:fontRef>
          </p:style>
        </p:cxnSp>
      </p:grpSp>
    </p:spTree>
    <p:custDataLst>
      <p:tags r:id="rId1"/>
    </p:custDataLst>
    <p:extLst>
      <p:ext uri="{BB962C8B-B14F-4D97-AF65-F5344CB8AC3E}">
        <p14:creationId xmlns:p14="http://schemas.microsoft.com/office/powerpoint/2010/main" val="2167079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838200" y="394758"/>
            <a:ext cx="10515600" cy="1325563"/>
          </a:xfrm>
        </p:spPr>
        <p:txBody>
          <a:bodyPr>
            <a:normAutofit/>
          </a:bodyPr>
          <a:lstStyle/>
          <a:p>
            <a:r>
              <a:rPr lang="en-US" b="1" dirty="0">
                <a:solidFill>
                  <a:schemeClr val="accent2"/>
                </a:solidFill>
              </a:rPr>
              <a:t>Kubernetes labels tagging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978988" y="1720321"/>
            <a:ext cx="9252131" cy="4351338"/>
          </a:xfrm>
          <a:scene3d>
            <a:camera prst="orthographicFront"/>
            <a:lightRig rig="threePt" dir="t"/>
          </a:scene3d>
          <a:sp3d>
            <a:bevelT w="165100" prst="coolSlant"/>
          </a:sp3d>
        </p:spPr>
        <p:txBody>
          <a:bodyPr>
            <a:normAutofit fontScale="92500" lnSpcReduction="10000"/>
          </a:bodyPr>
          <a:lstStyle/>
          <a:p>
            <a:pPr marL="514350" indent="-514350">
              <a:buFont typeface="+mj-lt"/>
              <a:buAutoNum type="arabicPeriod"/>
            </a:pPr>
            <a:r>
              <a:rPr lang="en-US" sz="4000" dirty="0">
                <a:solidFill>
                  <a:schemeClr val="bg1"/>
                </a:solidFill>
              </a:rPr>
              <a:t>Labels</a:t>
            </a:r>
          </a:p>
          <a:p>
            <a:pPr marL="514350" indent="-514350">
              <a:buFont typeface="+mj-lt"/>
              <a:buAutoNum type="arabicPeriod"/>
            </a:pPr>
            <a:endParaRPr lang="en-US" sz="4000" dirty="0">
              <a:solidFill>
                <a:schemeClr val="bg1"/>
              </a:solidFill>
            </a:endParaRPr>
          </a:p>
          <a:p>
            <a:pPr marL="514350" indent="-514350">
              <a:buFont typeface="+mj-lt"/>
              <a:buAutoNum type="arabicPeriod"/>
            </a:pPr>
            <a:r>
              <a:rPr lang="en-US" sz="4000" dirty="0">
                <a:solidFill>
                  <a:schemeClr val="bg1"/>
                </a:solidFill>
              </a:rPr>
              <a:t>Annotations</a:t>
            </a:r>
          </a:p>
          <a:p>
            <a:pPr marL="971550" lvl="1" indent="-514350">
              <a:buFont typeface="+mj-lt"/>
              <a:buAutoNum type="arabicPeriod"/>
            </a:pPr>
            <a:r>
              <a:rPr lang="en-US" sz="3600" dirty="0">
                <a:solidFill>
                  <a:schemeClr val="bg1"/>
                </a:solidFill>
              </a:rPr>
              <a:t>What is Annotation?</a:t>
            </a:r>
          </a:p>
          <a:p>
            <a:pPr marL="971550" lvl="1" indent="-514350">
              <a:buFont typeface="+mj-lt"/>
              <a:buAutoNum type="arabicPeriod"/>
            </a:pPr>
            <a:r>
              <a:rPr lang="en-US" sz="3600" dirty="0">
                <a:solidFill>
                  <a:schemeClr val="bg1"/>
                </a:solidFill>
              </a:rPr>
              <a:t>Attaching metadata to objects</a:t>
            </a:r>
          </a:p>
          <a:p>
            <a:pPr marL="971550" lvl="1" indent="-514350">
              <a:buFont typeface="+mj-lt"/>
              <a:buAutoNum type="arabicPeriod"/>
            </a:pPr>
            <a:r>
              <a:rPr lang="en-US" sz="3600" dirty="0">
                <a:solidFill>
                  <a:schemeClr val="bg1"/>
                </a:solidFill>
              </a:rPr>
              <a:t>Adding annotation on running object</a:t>
            </a:r>
          </a:p>
          <a:p>
            <a:pPr marL="971550" lvl="1" indent="-514350">
              <a:buFont typeface="+mj-lt"/>
              <a:buAutoNum type="arabicPeriod"/>
            </a:pPr>
            <a:r>
              <a:rPr lang="en-US" sz="3600" dirty="0">
                <a:solidFill>
                  <a:schemeClr val="bg1"/>
                </a:solidFill>
              </a:rPr>
              <a:t>How to delete Annotation</a:t>
            </a:r>
          </a:p>
          <a:p>
            <a:pPr marL="514350" indent="-514350">
              <a:buFont typeface="+mj-lt"/>
              <a:buAutoNum type="arabicPeriod"/>
            </a:pPr>
            <a:r>
              <a:rPr lang="en-US" sz="4000" dirty="0">
                <a:solidFill>
                  <a:schemeClr val="bg1"/>
                </a:solidFill>
              </a:rPr>
              <a:t>Lab for Labels &amp; Annotations</a:t>
            </a:r>
          </a:p>
        </p:txBody>
      </p:sp>
      <p:sp>
        <p:nvSpPr>
          <p:cNvPr id="4" name="Rectangle 3">
            <a:extLst>
              <a:ext uri="{FF2B5EF4-FFF2-40B4-BE49-F238E27FC236}">
                <a16:creationId xmlns:a16="http://schemas.microsoft.com/office/drawing/2014/main" id="{5D6F307A-7072-6189-9237-FF11F8B7F742}"/>
              </a:ext>
            </a:extLst>
          </p:cNvPr>
          <p:cNvSpPr/>
          <p:nvPr/>
        </p:nvSpPr>
        <p:spPr>
          <a:xfrm>
            <a:off x="1256453" y="3291840"/>
            <a:ext cx="7308428" cy="1991360"/>
          </a:xfrm>
          <a:custGeom>
            <a:avLst/>
            <a:gdLst>
              <a:gd name="connsiteX0" fmla="*/ 0 w 7308428"/>
              <a:gd name="connsiteY0" fmla="*/ 0 h 1991360"/>
              <a:gd name="connsiteX1" fmla="*/ 342934 w 7308428"/>
              <a:gd name="connsiteY1" fmla="*/ 0 h 1991360"/>
              <a:gd name="connsiteX2" fmla="*/ 758952 w 7308428"/>
              <a:gd name="connsiteY2" fmla="*/ 0 h 1991360"/>
              <a:gd name="connsiteX3" fmla="*/ 1467307 w 7308428"/>
              <a:gd name="connsiteY3" fmla="*/ 0 h 1991360"/>
              <a:gd name="connsiteX4" fmla="*/ 2029494 w 7308428"/>
              <a:gd name="connsiteY4" fmla="*/ 0 h 1991360"/>
              <a:gd name="connsiteX5" fmla="*/ 2591681 w 7308428"/>
              <a:gd name="connsiteY5" fmla="*/ 0 h 1991360"/>
              <a:gd name="connsiteX6" fmla="*/ 3007699 w 7308428"/>
              <a:gd name="connsiteY6" fmla="*/ 0 h 1991360"/>
              <a:gd name="connsiteX7" fmla="*/ 3350633 w 7308428"/>
              <a:gd name="connsiteY7" fmla="*/ 0 h 1991360"/>
              <a:gd name="connsiteX8" fmla="*/ 3766651 w 7308428"/>
              <a:gd name="connsiteY8" fmla="*/ 0 h 1991360"/>
              <a:gd name="connsiteX9" fmla="*/ 4182670 w 7308428"/>
              <a:gd name="connsiteY9" fmla="*/ 0 h 1991360"/>
              <a:gd name="connsiteX10" fmla="*/ 4671772 w 7308428"/>
              <a:gd name="connsiteY10" fmla="*/ 0 h 1991360"/>
              <a:gd name="connsiteX11" fmla="*/ 5233959 w 7308428"/>
              <a:gd name="connsiteY11" fmla="*/ 0 h 1991360"/>
              <a:gd name="connsiteX12" fmla="*/ 5942314 w 7308428"/>
              <a:gd name="connsiteY12" fmla="*/ 0 h 1991360"/>
              <a:gd name="connsiteX13" fmla="*/ 6650669 w 7308428"/>
              <a:gd name="connsiteY13" fmla="*/ 0 h 1991360"/>
              <a:gd name="connsiteX14" fmla="*/ 7308428 w 7308428"/>
              <a:gd name="connsiteY14" fmla="*/ 0 h 1991360"/>
              <a:gd name="connsiteX15" fmla="*/ 7308428 w 7308428"/>
              <a:gd name="connsiteY15" fmla="*/ 497840 h 1991360"/>
              <a:gd name="connsiteX16" fmla="*/ 7308428 w 7308428"/>
              <a:gd name="connsiteY16" fmla="*/ 1035507 h 1991360"/>
              <a:gd name="connsiteX17" fmla="*/ 7308428 w 7308428"/>
              <a:gd name="connsiteY17" fmla="*/ 1533347 h 1991360"/>
              <a:gd name="connsiteX18" fmla="*/ 7308428 w 7308428"/>
              <a:gd name="connsiteY18" fmla="*/ 1991360 h 1991360"/>
              <a:gd name="connsiteX19" fmla="*/ 6746241 w 7308428"/>
              <a:gd name="connsiteY19" fmla="*/ 1991360 h 1991360"/>
              <a:gd name="connsiteX20" fmla="*/ 6257139 w 7308428"/>
              <a:gd name="connsiteY20" fmla="*/ 1991360 h 1991360"/>
              <a:gd name="connsiteX21" fmla="*/ 5621868 w 7308428"/>
              <a:gd name="connsiteY21" fmla="*/ 1991360 h 1991360"/>
              <a:gd name="connsiteX22" fmla="*/ 4986597 w 7308428"/>
              <a:gd name="connsiteY22" fmla="*/ 1991360 h 1991360"/>
              <a:gd name="connsiteX23" fmla="*/ 4497494 w 7308428"/>
              <a:gd name="connsiteY23" fmla="*/ 1991360 h 1991360"/>
              <a:gd name="connsiteX24" fmla="*/ 4008392 w 7308428"/>
              <a:gd name="connsiteY24" fmla="*/ 1991360 h 1991360"/>
              <a:gd name="connsiteX25" fmla="*/ 3519289 w 7308428"/>
              <a:gd name="connsiteY25" fmla="*/ 1991360 h 1991360"/>
              <a:gd name="connsiteX26" fmla="*/ 3103271 w 7308428"/>
              <a:gd name="connsiteY26" fmla="*/ 1991360 h 1991360"/>
              <a:gd name="connsiteX27" fmla="*/ 2394916 w 7308428"/>
              <a:gd name="connsiteY27" fmla="*/ 1991360 h 1991360"/>
              <a:gd name="connsiteX28" fmla="*/ 1759645 w 7308428"/>
              <a:gd name="connsiteY28" fmla="*/ 1991360 h 1991360"/>
              <a:gd name="connsiteX29" fmla="*/ 1270542 w 7308428"/>
              <a:gd name="connsiteY29" fmla="*/ 1991360 h 1991360"/>
              <a:gd name="connsiteX30" fmla="*/ 781440 w 7308428"/>
              <a:gd name="connsiteY30" fmla="*/ 1991360 h 1991360"/>
              <a:gd name="connsiteX31" fmla="*/ 0 w 7308428"/>
              <a:gd name="connsiteY31" fmla="*/ 1991360 h 1991360"/>
              <a:gd name="connsiteX32" fmla="*/ 0 w 7308428"/>
              <a:gd name="connsiteY32" fmla="*/ 1453693 h 1991360"/>
              <a:gd name="connsiteX33" fmla="*/ 0 w 7308428"/>
              <a:gd name="connsiteY33" fmla="*/ 1015594 h 1991360"/>
              <a:gd name="connsiteX34" fmla="*/ 0 w 7308428"/>
              <a:gd name="connsiteY34" fmla="*/ 537667 h 1991360"/>
              <a:gd name="connsiteX35" fmla="*/ 0 w 7308428"/>
              <a:gd name="connsiteY35" fmla="*/ 0 h 199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08428" h="1991360" extrusionOk="0">
                <a:moveTo>
                  <a:pt x="0" y="0"/>
                </a:moveTo>
                <a:cubicBezTo>
                  <a:pt x="91744" y="-32658"/>
                  <a:pt x="265975" y="36808"/>
                  <a:pt x="342934" y="0"/>
                </a:cubicBezTo>
                <a:cubicBezTo>
                  <a:pt x="419893" y="-36808"/>
                  <a:pt x="594341" y="20311"/>
                  <a:pt x="758952" y="0"/>
                </a:cubicBezTo>
                <a:cubicBezTo>
                  <a:pt x="923563" y="-20311"/>
                  <a:pt x="1316780" y="59617"/>
                  <a:pt x="1467307" y="0"/>
                </a:cubicBezTo>
                <a:cubicBezTo>
                  <a:pt x="1617835" y="-59617"/>
                  <a:pt x="1779961" y="31435"/>
                  <a:pt x="2029494" y="0"/>
                </a:cubicBezTo>
                <a:cubicBezTo>
                  <a:pt x="2279027" y="-31435"/>
                  <a:pt x="2404904" y="39354"/>
                  <a:pt x="2591681" y="0"/>
                </a:cubicBezTo>
                <a:cubicBezTo>
                  <a:pt x="2778458" y="-39354"/>
                  <a:pt x="2823204" y="7850"/>
                  <a:pt x="3007699" y="0"/>
                </a:cubicBezTo>
                <a:cubicBezTo>
                  <a:pt x="3192194" y="-7850"/>
                  <a:pt x="3187840" y="22344"/>
                  <a:pt x="3350633" y="0"/>
                </a:cubicBezTo>
                <a:cubicBezTo>
                  <a:pt x="3513426" y="-22344"/>
                  <a:pt x="3626736" y="8336"/>
                  <a:pt x="3766651" y="0"/>
                </a:cubicBezTo>
                <a:cubicBezTo>
                  <a:pt x="3906566" y="-8336"/>
                  <a:pt x="4005878" y="10102"/>
                  <a:pt x="4182670" y="0"/>
                </a:cubicBezTo>
                <a:cubicBezTo>
                  <a:pt x="4359462" y="-10102"/>
                  <a:pt x="4493288" y="47420"/>
                  <a:pt x="4671772" y="0"/>
                </a:cubicBezTo>
                <a:cubicBezTo>
                  <a:pt x="4850256" y="-47420"/>
                  <a:pt x="5026134" y="15983"/>
                  <a:pt x="5233959" y="0"/>
                </a:cubicBezTo>
                <a:cubicBezTo>
                  <a:pt x="5441784" y="-15983"/>
                  <a:pt x="5747822" y="21337"/>
                  <a:pt x="5942314" y="0"/>
                </a:cubicBezTo>
                <a:cubicBezTo>
                  <a:pt x="6136807" y="-21337"/>
                  <a:pt x="6431120" y="60902"/>
                  <a:pt x="6650669" y="0"/>
                </a:cubicBezTo>
                <a:cubicBezTo>
                  <a:pt x="6870219" y="-60902"/>
                  <a:pt x="7058860" y="35258"/>
                  <a:pt x="7308428" y="0"/>
                </a:cubicBezTo>
                <a:cubicBezTo>
                  <a:pt x="7319039" y="169431"/>
                  <a:pt x="7260359" y="366030"/>
                  <a:pt x="7308428" y="497840"/>
                </a:cubicBezTo>
                <a:cubicBezTo>
                  <a:pt x="7356497" y="629650"/>
                  <a:pt x="7275891" y="775250"/>
                  <a:pt x="7308428" y="1035507"/>
                </a:cubicBezTo>
                <a:cubicBezTo>
                  <a:pt x="7340965" y="1295764"/>
                  <a:pt x="7300919" y="1432961"/>
                  <a:pt x="7308428" y="1533347"/>
                </a:cubicBezTo>
                <a:cubicBezTo>
                  <a:pt x="7315937" y="1633733"/>
                  <a:pt x="7287602" y="1780806"/>
                  <a:pt x="7308428" y="1991360"/>
                </a:cubicBezTo>
                <a:cubicBezTo>
                  <a:pt x="7065150" y="2050819"/>
                  <a:pt x="6979712" y="1961469"/>
                  <a:pt x="6746241" y="1991360"/>
                </a:cubicBezTo>
                <a:cubicBezTo>
                  <a:pt x="6512770" y="2021251"/>
                  <a:pt x="6395852" y="1957391"/>
                  <a:pt x="6257139" y="1991360"/>
                </a:cubicBezTo>
                <a:cubicBezTo>
                  <a:pt x="6118426" y="2025329"/>
                  <a:pt x="5856745" y="1921668"/>
                  <a:pt x="5621868" y="1991360"/>
                </a:cubicBezTo>
                <a:cubicBezTo>
                  <a:pt x="5386991" y="2061052"/>
                  <a:pt x="5140460" y="1929079"/>
                  <a:pt x="4986597" y="1991360"/>
                </a:cubicBezTo>
                <a:cubicBezTo>
                  <a:pt x="4832734" y="2053641"/>
                  <a:pt x="4687572" y="1961449"/>
                  <a:pt x="4497494" y="1991360"/>
                </a:cubicBezTo>
                <a:cubicBezTo>
                  <a:pt x="4307416" y="2021271"/>
                  <a:pt x="4218705" y="1951797"/>
                  <a:pt x="4008392" y="1991360"/>
                </a:cubicBezTo>
                <a:cubicBezTo>
                  <a:pt x="3798079" y="2030923"/>
                  <a:pt x="3644994" y="1974610"/>
                  <a:pt x="3519289" y="1991360"/>
                </a:cubicBezTo>
                <a:cubicBezTo>
                  <a:pt x="3393584" y="2008110"/>
                  <a:pt x="3260981" y="1942532"/>
                  <a:pt x="3103271" y="1991360"/>
                </a:cubicBezTo>
                <a:cubicBezTo>
                  <a:pt x="2945561" y="2040188"/>
                  <a:pt x="2590310" y="1984582"/>
                  <a:pt x="2394916" y="1991360"/>
                </a:cubicBezTo>
                <a:cubicBezTo>
                  <a:pt x="2199522" y="1998138"/>
                  <a:pt x="1982266" y="1947348"/>
                  <a:pt x="1759645" y="1991360"/>
                </a:cubicBezTo>
                <a:cubicBezTo>
                  <a:pt x="1537024" y="2035372"/>
                  <a:pt x="1495980" y="1958687"/>
                  <a:pt x="1270542" y="1991360"/>
                </a:cubicBezTo>
                <a:cubicBezTo>
                  <a:pt x="1045104" y="2024033"/>
                  <a:pt x="1021572" y="1961580"/>
                  <a:pt x="781440" y="1991360"/>
                </a:cubicBezTo>
                <a:cubicBezTo>
                  <a:pt x="541308" y="2021140"/>
                  <a:pt x="339392" y="1940120"/>
                  <a:pt x="0" y="1991360"/>
                </a:cubicBezTo>
                <a:cubicBezTo>
                  <a:pt x="-61961" y="1846684"/>
                  <a:pt x="8804" y="1610575"/>
                  <a:pt x="0" y="1453693"/>
                </a:cubicBezTo>
                <a:cubicBezTo>
                  <a:pt x="-8804" y="1296811"/>
                  <a:pt x="39203" y="1173220"/>
                  <a:pt x="0" y="1015594"/>
                </a:cubicBezTo>
                <a:cubicBezTo>
                  <a:pt x="-39203" y="857968"/>
                  <a:pt x="25933" y="693298"/>
                  <a:pt x="0" y="537667"/>
                </a:cubicBezTo>
                <a:cubicBezTo>
                  <a:pt x="-25933" y="382036"/>
                  <a:pt x="49542" y="225244"/>
                  <a:pt x="0" y="0"/>
                </a:cubicBezTo>
                <a:close/>
              </a:path>
            </a:pathLst>
          </a:custGeom>
          <a:noFill/>
          <a:ln w="57150">
            <a:solidFill>
              <a:schemeClr val="accent1"/>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83293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00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6000" b="1" dirty="0"/>
                <a:t>Annotation</a:t>
              </a:r>
              <a:endParaRPr lang="en-US" sz="4800" b="1" dirty="0">
                <a:solidFill>
                  <a:schemeClr val="accent3"/>
                </a:solidFill>
              </a:endParaRPr>
            </a:p>
          </p:txBody>
        </p:sp>
      </p:grpSp>
    </p:spTree>
    <p:extLst>
      <p:ext uri="{BB962C8B-B14F-4D97-AF65-F5344CB8AC3E}">
        <p14:creationId xmlns:p14="http://schemas.microsoft.com/office/powerpoint/2010/main" val="527207151"/>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p:txBody>
          <a:bodyPr>
            <a:normAutofit/>
          </a:bodyPr>
          <a:lstStyle/>
          <a:p>
            <a:r>
              <a:rPr lang="en-US" b="1" dirty="0">
                <a:solidFill>
                  <a:schemeClr val="accent2"/>
                </a:solidFill>
              </a:rPr>
              <a:t>Kubernetes labels tagging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968829" y="2141537"/>
            <a:ext cx="6989466" cy="4351338"/>
          </a:xfrm>
        </p:spPr>
        <p:txBody>
          <a:bodyPr>
            <a:normAutofit fontScale="70000" lnSpcReduction="20000"/>
          </a:bodyPr>
          <a:lstStyle/>
          <a:p>
            <a:pPr marL="514350" indent="-514350">
              <a:buFont typeface="+mj-lt"/>
              <a:buAutoNum type="arabicPeriod"/>
            </a:pPr>
            <a:r>
              <a:rPr lang="en-US" sz="4000" dirty="0">
                <a:solidFill>
                  <a:schemeClr val="bg1"/>
                </a:solidFill>
              </a:rPr>
              <a:t>Labels</a:t>
            </a:r>
          </a:p>
          <a:p>
            <a:pPr marL="971550" lvl="1" indent="-514350">
              <a:buFont typeface="+mj-lt"/>
              <a:buAutoNum type="arabicPeriod"/>
            </a:pPr>
            <a:r>
              <a:rPr lang="en-US" sz="3600" dirty="0">
                <a:solidFill>
                  <a:schemeClr val="bg1"/>
                </a:solidFill>
              </a:rPr>
              <a:t>What  is  Labels? </a:t>
            </a:r>
          </a:p>
          <a:p>
            <a:pPr marL="971550" lvl="1" indent="-514350">
              <a:buFont typeface="+mj-lt"/>
              <a:buAutoNum type="arabicPeriod"/>
            </a:pPr>
            <a:r>
              <a:rPr lang="en-US" sz="3600" dirty="0">
                <a:solidFill>
                  <a:schemeClr val="bg1"/>
                </a:solidFill>
              </a:rPr>
              <a:t>Benefit of using Labels?</a:t>
            </a:r>
          </a:p>
          <a:p>
            <a:pPr marL="971550" lvl="1" indent="-514350">
              <a:buFont typeface="+mj-lt"/>
              <a:buAutoNum type="arabicPeriod"/>
            </a:pPr>
            <a:r>
              <a:rPr lang="en-US" sz="3600" dirty="0">
                <a:solidFill>
                  <a:schemeClr val="bg1"/>
                </a:solidFill>
              </a:rPr>
              <a:t>Equality-based requirement</a:t>
            </a:r>
          </a:p>
          <a:p>
            <a:pPr marL="971550" lvl="1" indent="-514350">
              <a:buFont typeface="+mj-lt"/>
              <a:buAutoNum type="arabicPeriod"/>
            </a:pPr>
            <a:r>
              <a:rPr lang="en-US" sz="3600" dirty="0">
                <a:solidFill>
                  <a:schemeClr val="bg1"/>
                </a:solidFill>
              </a:rPr>
              <a:t>Set-based requirement</a:t>
            </a:r>
          </a:p>
          <a:p>
            <a:pPr marL="971550" lvl="1" indent="-514350">
              <a:buFont typeface="+mj-lt"/>
              <a:buAutoNum type="arabicPeriod"/>
            </a:pPr>
            <a:r>
              <a:rPr lang="en-US" sz="3600" dirty="0">
                <a:solidFill>
                  <a:schemeClr val="bg1"/>
                </a:solidFill>
              </a:rPr>
              <a:t>How to listing the labels?</a:t>
            </a:r>
          </a:p>
          <a:p>
            <a:pPr marL="971550" lvl="1" indent="-514350">
              <a:buFont typeface="+mj-lt"/>
              <a:buAutoNum type="arabicPeriod"/>
            </a:pPr>
            <a:r>
              <a:rPr lang="en-US" sz="3600" dirty="0">
                <a:solidFill>
                  <a:schemeClr val="bg1"/>
                </a:solidFill>
              </a:rPr>
              <a:t>Add / Update label on running object?</a:t>
            </a:r>
          </a:p>
          <a:p>
            <a:pPr marL="971550" lvl="1" indent="-514350">
              <a:buFont typeface="+mj-lt"/>
              <a:buAutoNum type="arabicPeriod"/>
            </a:pPr>
            <a:r>
              <a:rPr lang="en-US" sz="3600" dirty="0">
                <a:solidFill>
                  <a:schemeClr val="bg1"/>
                </a:solidFill>
              </a:rPr>
              <a:t>Deleting a label</a:t>
            </a:r>
          </a:p>
          <a:p>
            <a:pPr marL="971550" lvl="1" indent="-514350">
              <a:buFont typeface="+mj-lt"/>
              <a:buAutoNum type="arabicPeriod"/>
            </a:pPr>
            <a:r>
              <a:rPr lang="en-US" sz="3600" dirty="0">
                <a:solidFill>
                  <a:schemeClr val="bg1"/>
                </a:solidFill>
              </a:rPr>
              <a:t>Add a label to a node</a:t>
            </a:r>
          </a:p>
          <a:p>
            <a:pPr marL="971550" lvl="1" indent="-514350">
              <a:buFont typeface="+mj-lt"/>
              <a:buAutoNum type="arabicPeriod"/>
            </a:pPr>
            <a:r>
              <a:rPr lang="en-US" sz="3600" dirty="0">
                <a:solidFill>
                  <a:schemeClr val="bg1"/>
                </a:solidFill>
              </a:rPr>
              <a:t>LAB + EXAM</a:t>
            </a:r>
          </a:p>
          <a:p>
            <a:pPr marL="514350" indent="-514350">
              <a:buFont typeface="+mj-lt"/>
              <a:buAutoNum type="arabicPeriod"/>
            </a:pPr>
            <a:endParaRPr lang="en-US" sz="4000" dirty="0">
              <a:solidFill>
                <a:schemeClr val="bg1"/>
              </a:solidFill>
            </a:endParaRPr>
          </a:p>
          <a:p>
            <a:pPr marL="514350" indent="-514350">
              <a:buFont typeface="+mj-lt"/>
              <a:buAutoNum type="arabicPeriod"/>
            </a:pPr>
            <a:r>
              <a:rPr lang="en-US" sz="4000" dirty="0">
                <a:solidFill>
                  <a:schemeClr val="bg1"/>
                </a:solidFill>
              </a:rPr>
              <a:t>Annotations</a:t>
            </a:r>
          </a:p>
        </p:txBody>
      </p:sp>
    </p:spTree>
    <p:custDataLst>
      <p:tags r:id="rId1"/>
    </p:custDataLst>
    <p:extLst>
      <p:ext uri="{BB962C8B-B14F-4D97-AF65-F5344CB8AC3E}">
        <p14:creationId xmlns:p14="http://schemas.microsoft.com/office/powerpoint/2010/main" val="33598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iterate type="lt">
                                    <p:tmPct val="10000"/>
                                  </p:iterate>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iterate type="lt">
                                    <p:tmPct val="10000"/>
                                  </p:iterate>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iterate type="lt">
                                    <p:tmPct val="10000"/>
                                  </p:iterate>
                                  <p:childTnLst>
                                    <p:set>
                                      <p:cBhvr>
                                        <p:cTn id="46" dur="1" fill="hold">
                                          <p:stCondLst>
                                            <p:cond delay="0"/>
                                          </p:stCondLst>
                                        </p:cTn>
                                        <p:tgtEl>
                                          <p:spTgt spid="3">
                                            <p:txEl>
                                              <p:pRg st="9" end="9"/>
                                            </p:txEl>
                                          </p:spTgt>
                                        </p:tgtEl>
                                        <p:attrNameLst>
                                          <p:attrName>style.visibility</p:attrName>
                                        </p:attrNameLst>
                                      </p:cBhvr>
                                      <p:to>
                                        <p:strVal val="visible"/>
                                      </p:to>
                                    </p:set>
                                    <p:animEffect transition="in" filter="wipe(left)">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6000" b="1" dirty="0"/>
                <a:t>What is Annotation?</a:t>
              </a:r>
              <a:endParaRPr lang="en-US" sz="4800" b="1" dirty="0">
                <a:solidFill>
                  <a:schemeClr val="accent3"/>
                </a:solidFill>
              </a:endParaRPr>
            </a:p>
          </p:txBody>
        </p:sp>
      </p:grpSp>
    </p:spTree>
    <p:extLst>
      <p:ext uri="{BB962C8B-B14F-4D97-AF65-F5344CB8AC3E}">
        <p14:creationId xmlns:p14="http://schemas.microsoft.com/office/powerpoint/2010/main" val="2296573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B0360B-87FE-5467-7C75-A84391E52834}"/>
              </a:ext>
            </a:extLst>
          </p:cNvPr>
          <p:cNvSpPr/>
          <p:nvPr/>
        </p:nvSpPr>
        <p:spPr>
          <a:xfrm>
            <a:off x="165100" y="177800"/>
            <a:ext cx="11823700" cy="657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DA55FDBE-CBEC-C511-42F4-3DC97A0D2A54}"/>
              </a:ext>
            </a:extLst>
          </p:cNvPr>
          <p:cNvSpPr txBox="1"/>
          <p:nvPr/>
        </p:nvSpPr>
        <p:spPr>
          <a:xfrm>
            <a:off x="203200" y="362634"/>
            <a:ext cx="11785600" cy="4431983"/>
          </a:xfrm>
          <a:prstGeom prst="rect">
            <a:avLst/>
          </a:prstGeom>
          <a:noFill/>
        </p:spPr>
        <p:txBody>
          <a:bodyPr wrap="square">
            <a:spAutoFit/>
          </a:bodyPr>
          <a:lstStyle/>
          <a:p>
            <a:r>
              <a:rPr lang="en-US" sz="2400" dirty="0">
                <a:solidFill>
                  <a:schemeClr val="bg1"/>
                </a:solidFill>
              </a:rPr>
              <a:t>Kubernetes annotations are the </a:t>
            </a:r>
            <a:r>
              <a:rPr lang="en-US" sz="2400" b="1" dirty="0">
                <a:solidFill>
                  <a:schemeClr val="accent4"/>
                </a:solidFill>
              </a:rPr>
              <a:t>2nd way of attaching metadata </a:t>
            </a:r>
            <a:r>
              <a:rPr lang="en-US" sz="2400" dirty="0">
                <a:solidFill>
                  <a:schemeClr val="bg1"/>
                </a:solidFill>
              </a:rPr>
              <a:t>to the Kubernetes resources.</a:t>
            </a:r>
          </a:p>
          <a:p>
            <a:endParaRPr lang="en-US" sz="2400" dirty="0">
              <a:solidFill>
                <a:schemeClr val="bg1"/>
              </a:solidFill>
            </a:endParaRPr>
          </a:p>
          <a:p>
            <a:r>
              <a:rPr lang="en-US" sz="2400" dirty="0">
                <a:solidFill>
                  <a:schemeClr val="bg1"/>
                </a:solidFill>
              </a:rPr>
              <a:t>Annotations are very </a:t>
            </a:r>
            <a:r>
              <a:rPr lang="en-US" sz="2400" b="1" dirty="0">
                <a:solidFill>
                  <a:schemeClr val="accent4"/>
                </a:solidFill>
              </a:rPr>
              <a:t>similar to labels</a:t>
            </a:r>
            <a:r>
              <a:rPr lang="en-US" sz="2400" dirty="0">
                <a:solidFill>
                  <a:schemeClr val="bg1"/>
                </a:solidFill>
              </a:rPr>
              <a:t>, but the </a:t>
            </a:r>
            <a:r>
              <a:rPr lang="en-US" sz="2400" b="1" dirty="0">
                <a:solidFill>
                  <a:schemeClr val="accent4"/>
                </a:solidFill>
              </a:rPr>
              <a:t>use cases are different</a:t>
            </a:r>
            <a:r>
              <a:rPr lang="en-US" sz="2400" dirty="0">
                <a:solidFill>
                  <a:schemeClr val="bg1"/>
                </a:solidFill>
              </a:rPr>
              <a:t>.</a:t>
            </a:r>
          </a:p>
          <a:p>
            <a:endParaRPr lang="en-US" sz="2400" dirty="0">
              <a:solidFill>
                <a:schemeClr val="bg1"/>
              </a:solidFill>
            </a:endParaRPr>
          </a:p>
          <a:p>
            <a:r>
              <a:rPr lang="en-US" sz="2400" dirty="0">
                <a:solidFill>
                  <a:schemeClr val="bg1"/>
                </a:solidFill>
              </a:rPr>
              <a:t>Labels are used to identify resources and build relationships, however annotations are used to provide </a:t>
            </a:r>
            <a:r>
              <a:rPr lang="en-US" sz="2400" b="1" dirty="0">
                <a:solidFill>
                  <a:schemeClr val="accent4"/>
                </a:solidFill>
              </a:rPr>
              <a:t>contextual information</a:t>
            </a:r>
            <a:r>
              <a:rPr lang="en-US" sz="2400" dirty="0">
                <a:solidFill>
                  <a:schemeClr val="bg1"/>
                </a:solidFill>
              </a:rPr>
              <a:t>. </a:t>
            </a:r>
          </a:p>
          <a:p>
            <a:endParaRPr lang="en-US" sz="2400" dirty="0">
              <a:solidFill>
                <a:schemeClr val="bg1"/>
              </a:solidFill>
            </a:endParaRPr>
          </a:p>
          <a:p>
            <a:r>
              <a:rPr lang="en-US" sz="2400" dirty="0">
                <a:solidFill>
                  <a:schemeClr val="bg1"/>
                </a:solidFill>
              </a:rPr>
              <a:t>Labels are for Kubernetes, while </a:t>
            </a:r>
            <a:r>
              <a:rPr lang="en-US" sz="2400" b="1" dirty="0">
                <a:solidFill>
                  <a:schemeClr val="accent4"/>
                </a:solidFill>
              </a:rPr>
              <a:t>annotations is for human</a:t>
            </a:r>
            <a:r>
              <a:rPr lang="en-US" sz="2400" dirty="0">
                <a:solidFill>
                  <a:schemeClr val="bg1"/>
                </a:solidFill>
              </a:rPr>
              <a:t>.</a:t>
            </a:r>
          </a:p>
          <a:p>
            <a:endParaRPr lang="en-US" sz="2400" dirty="0">
              <a:solidFill>
                <a:schemeClr val="bg1"/>
              </a:solidFill>
            </a:endParaRPr>
          </a:p>
          <a:p>
            <a:r>
              <a:rPr lang="en-US" sz="2400" dirty="0">
                <a:solidFill>
                  <a:schemeClr val="bg1"/>
                </a:solidFill>
              </a:rPr>
              <a:t>Annotations are used for “non-identifying information” i.e., </a:t>
            </a:r>
            <a:r>
              <a:rPr lang="en-US" sz="2400" b="1" dirty="0">
                <a:solidFill>
                  <a:schemeClr val="accent4"/>
                </a:solidFill>
              </a:rPr>
              <a:t>metadata that Kubernetes does not care about</a:t>
            </a:r>
            <a:r>
              <a:rPr lang="en-US" sz="2400" dirty="0">
                <a:solidFill>
                  <a:schemeClr val="bg1"/>
                </a:solidFill>
              </a:rPr>
              <a:t>.</a:t>
            </a:r>
          </a:p>
          <a:p>
            <a:endParaRPr lang="en-US" dirty="0">
              <a:solidFill>
                <a:schemeClr val="bg1"/>
              </a:solidFill>
            </a:endParaRPr>
          </a:p>
        </p:txBody>
      </p:sp>
    </p:spTree>
    <p:extLst>
      <p:ext uri="{BB962C8B-B14F-4D97-AF65-F5344CB8AC3E}">
        <p14:creationId xmlns:p14="http://schemas.microsoft.com/office/powerpoint/2010/main" val="115678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left)">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left)">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6">
                                            <p:txEl>
                                              <p:pRg st="8" end="8"/>
                                            </p:txEl>
                                          </p:spTgt>
                                        </p:tgtEl>
                                        <p:attrNameLst>
                                          <p:attrName>style.visibility</p:attrName>
                                        </p:attrNameLst>
                                      </p:cBhvr>
                                      <p:to>
                                        <p:strVal val="visible"/>
                                      </p:to>
                                    </p:set>
                                    <p:animEffect transition="in" filter="wipe(left)">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02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None/>
              </a:pPr>
              <a:r>
                <a:rPr lang="en-US" sz="4400" b="1" dirty="0"/>
                <a:t>Attaching metadata to objects</a:t>
              </a:r>
            </a:p>
          </p:txBody>
        </p:sp>
      </p:grpSp>
    </p:spTree>
    <p:extLst>
      <p:ext uri="{BB962C8B-B14F-4D97-AF65-F5344CB8AC3E}">
        <p14:creationId xmlns:p14="http://schemas.microsoft.com/office/powerpoint/2010/main" val="2594438316"/>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F494074-9016-FC9C-9863-CDF5FB9D0277}"/>
              </a:ext>
            </a:extLst>
          </p:cNvPr>
          <p:cNvGrpSpPr/>
          <p:nvPr/>
        </p:nvGrpSpPr>
        <p:grpSpPr>
          <a:xfrm>
            <a:off x="508000" y="774700"/>
            <a:ext cx="4495800" cy="4351338"/>
            <a:chOff x="508000" y="774700"/>
            <a:chExt cx="4495800" cy="4351338"/>
          </a:xfrm>
        </p:grpSpPr>
        <p:sp>
          <p:nvSpPr>
            <p:cNvPr id="6" name="Rectangle 5">
              <a:extLst>
                <a:ext uri="{FF2B5EF4-FFF2-40B4-BE49-F238E27FC236}">
                  <a16:creationId xmlns:a16="http://schemas.microsoft.com/office/drawing/2014/main" id="{E98DFE4E-C135-BD4A-AAEB-3224C4CAE192}"/>
                </a:ext>
              </a:extLst>
            </p:cNvPr>
            <p:cNvSpPr/>
            <p:nvPr/>
          </p:nvSpPr>
          <p:spPr>
            <a:xfrm>
              <a:off x="508000" y="774700"/>
              <a:ext cx="4495800" cy="43513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4DA539-52DF-B917-25BA-C414C682E00B}"/>
                </a:ext>
              </a:extLst>
            </p:cNvPr>
            <p:cNvSpPr txBox="1"/>
            <p:nvPr/>
          </p:nvSpPr>
          <p:spPr>
            <a:xfrm>
              <a:off x="622300" y="1054100"/>
              <a:ext cx="4152900" cy="3693319"/>
            </a:xfrm>
            <a:prstGeom prst="rect">
              <a:avLst/>
            </a:prstGeom>
            <a:noFill/>
          </p:spPr>
          <p:txBody>
            <a:bodyPr wrap="square" rtlCol="0">
              <a:spAutoFit/>
            </a:bodyPr>
            <a:lstStyle/>
            <a:p>
              <a:pPr marL="0" indent="0">
                <a:buNone/>
              </a:pPr>
              <a:r>
                <a:rPr lang="en-US" sz="3600" dirty="0">
                  <a:solidFill>
                    <a:schemeClr val="bg1"/>
                  </a:solidFill>
                </a:rPr>
                <a:t>"metadata": {</a:t>
              </a:r>
            </a:p>
            <a:p>
              <a:pPr marL="0" indent="0">
                <a:buNone/>
              </a:pPr>
              <a:r>
                <a:rPr lang="en-US" sz="3600" dirty="0">
                  <a:solidFill>
                    <a:schemeClr val="bg1"/>
                  </a:solidFill>
                </a:rPr>
                <a:t>  "</a:t>
              </a:r>
              <a:r>
                <a:rPr lang="en-US" sz="3600" dirty="0">
                  <a:solidFill>
                    <a:schemeClr val="accent2"/>
                  </a:solidFill>
                </a:rPr>
                <a:t>annotations</a:t>
              </a:r>
              <a:r>
                <a:rPr lang="en-US" sz="3600" dirty="0">
                  <a:solidFill>
                    <a:schemeClr val="bg1"/>
                  </a:solidFill>
                </a:rPr>
                <a:t>": {</a:t>
              </a:r>
            </a:p>
            <a:p>
              <a:pPr marL="0" indent="0">
                <a:buNone/>
              </a:pPr>
              <a:r>
                <a:rPr lang="en-US" sz="3600" dirty="0">
                  <a:solidFill>
                    <a:schemeClr val="bg1"/>
                  </a:solidFill>
                </a:rPr>
                <a:t>    "key1" : "value1",</a:t>
              </a:r>
            </a:p>
            <a:p>
              <a:pPr marL="0" indent="0">
                <a:buNone/>
              </a:pPr>
              <a:r>
                <a:rPr lang="en-US" sz="3600" dirty="0">
                  <a:solidFill>
                    <a:schemeClr val="bg1"/>
                  </a:solidFill>
                </a:rPr>
                <a:t>    "key2" : "value2"</a:t>
              </a:r>
            </a:p>
            <a:p>
              <a:pPr marL="0" indent="0">
                <a:buNone/>
              </a:pPr>
              <a:r>
                <a:rPr lang="en-US" sz="3600" dirty="0">
                  <a:solidFill>
                    <a:schemeClr val="bg1"/>
                  </a:solidFill>
                </a:rPr>
                <a:t>  }</a:t>
              </a:r>
            </a:p>
            <a:p>
              <a:pPr marL="0" indent="0">
                <a:buNone/>
              </a:pPr>
              <a:r>
                <a:rPr lang="en-US" sz="3600" dirty="0">
                  <a:solidFill>
                    <a:schemeClr val="bg1"/>
                  </a:solidFill>
                </a:rPr>
                <a:t>}</a:t>
              </a:r>
            </a:p>
            <a:p>
              <a:endParaRPr lang="en-US" dirty="0"/>
            </a:p>
          </p:txBody>
        </p:sp>
      </p:grpSp>
      <p:grpSp>
        <p:nvGrpSpPr>
          <p:cNvPr id="13" name="Group 12">
            <a:extLst>
              <a:ext uri="{FF2B5EF4-FFF2-40B4-BE49-F238E27FC236}">
                <a16:creationId xmlns:a16="http://schemas.microsoft.com/office/drawing/2014/main" id="{CB27ACDF-8BEA-C157-9C24-EBC0B64A0A57}"/>
              </a:ext>
            </a:extLst>
          </p:cNvPr>
          <p:cNvGrpSpPr/>
          <p:nvPr/>
        </p:nvGrpSpPr>
        <p:grpSpPr>
          <a:xfrm>
            <a:off x="6096000" y="774700"/>
            <a:ext cx="4826000" cy="4351338"/>
            <a:chOff x="6096000" y="774700"/>
            <a:chExt cx="4826000" cy="4351338"/>
          </a:xfrm>
        </p:grpSpPr>
        <p:sp>
          <p:nvSpPr>
            <p:cNvPr id="11" name="Rectangle 10">
              <a:extLst>
                <a:ext uri="{FF2B5EF4-FFF2-40B4-BE49-F238E27FC236}">
                  <a16:creationId xmlns:a16="http://schemas.microsoft.com/office/drawing/2014/main" id="{732FCEF4-3B75-C5AE-565F-60F8A4F60B70}"/>
                </a:ext>
              </a:extLst>
            </p:cNvPr>
            <p:cNvSpPr/>
            <p:nvPr/>
          </p:nvSpPr>
          <p:spPr>
            <a:xfrm>
              <a:off x="6096000" y="774700"/>
              <a:ext cx="4826000" cy="435133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C9AFCC-C32A-A91F-841D-403049428F71}"/>
                </a:ext>
              </a:extLst>
            </p:cNvPr>
            <p:cNvSpPr txBox="1"/>
            <p:nvPr/>
          </p:nvSpPr>
          <p:spPr>
            <a:xfrm>
              <a:off x="6197600" y="1054100"/>
              <a:ext cx="4559300" cy="3693319"/>
            </a:xfrm>
            <a:prstGeom prst="rect">
              <a:avLst/>
            </a:prstGeom>
            <a:noFill/>
          </p:spPr>
          <p:txBody>
            <a:bodyPr wrap="square" rtlCol="0">
              <a:spAutoFit/>
            </a:bodyPr>
            <a:lstStyle/>
            <a:p>
              <a:pPr marL="0" indent="0">
                <a:buNone/>
              </a:pPr>
              <a:r>
                <a:rPr lang="en-US" sz="3600" dirty="0">
                  <a:solidFill>
                    <a:schemeClr val="bg1"/>
                  </a:solidFill>
                </a:rPr>
                <a:t>"metadata": {</a:t>
              </a:r>
            </a:p>
            <a:p>
              <a:pPr marL="0" indent="0">
                <a:buNone/>
              </a:pPr>
              <a:r>
                <a:rPr lang="en-US" sz="3600" dirty="0">
                  <a:solidFill>
                    <a:schemeClr val="bg1"/>
                  </a:solidFill>
                </a:rPr>
                <a:t>  “</a:t>
              </a:r>
              <a:r>
                <a:rPr lang="en-US" sz="3600" dirty="0">
                  <a:solidFill>
                    <a:schemeClr val="accent2"/>
                  </a:solidFill>
                </a:rPr>
                <a:t>labels</a:t>
              </a:r>
              <a:r>
                <a:rPr lang="en-US" sz="3600" dirty="0">
                  <a:solidFill>
                    <a:schemeClr val="bg1"/>
                  </a:solidFill>
                </a:rPr>
                <a:t>": {</a:t>
              </a:r>
            </a:p>
            <a:p>
              <a:pPr marL="0" indent="0">
                <a:buNone/>
              </a:pPr>
              <a:r>
                <a:rPr lang="en-US" sz="3600" dirty="0">
                  <a:solidFill>
                    <a:schemeClr val="bg1"/>
                  </a:solidFill>
                </a:rPr>
                <a:t>    "key1" : "value1",</a:t>
              </a:r>
            </a:p>
            <a:p>
              <a:pPr marL="0" indent="0">
                <a:buNone/>
              </a:pPr>
              <a:r>
                <a:rPr lang="en-US" sz="3600" dirty="0">
                  <a:solidFill>
                    <a:schemeClr val="bg1"/>
                  </a:solidFill>
                </a:rPr>
                <a:t>    "key2" : "value2"</a:t>
              </a:r>
            </a:p>
            <a:p>
              <a:pPr marL="0" indent="0">
                <a:buNone/>
              </a:pPr>
              <a:r>
                <a:rPr lang="en-US" sz="3600" dirty="0">
                  <a:solidFill>
                    <a:schemeClr val="bg1"/>
                  </a:solidFill>
                </a:rPr>
                <a:t>  }</a:t>
              </a:r>
            </a:p>
            <a:p>
              <a:pPr marL="0" indent="0">
                <a:buNone/>
              </a:pPr>
              <a:r>
                <a:rPr lang="en-US" sz="3600" dirty="0">
                  <a:solidFill>
                    <a:schemeClr val="bg1"/>
                  </a:solidFill>
                </a:rPr>
                <a:t>}</a:t>
              </a:r>
            </a:p>
            <a:p>
              <a:endParaRPr lang="en-US" dirty="0"/>
            </a:p>
          </p:txBody>
        </p:sp>
      </p:grpSp>
    </p:spTree>
    <p:extLst>
      <p:ext uri="{BB962C8B-B14F-4D97-AF65-F5344CB8AC3E}">
        <p14:creationId xmlns:p14="http://schemas.microsoft.com/office/powerpoint/2010/main" val="262020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None/>
              </a:pPr>
              <a:r>
                <a:rPr lang="en-US" sz="4400" b="1" dirty="0"/>
                <a:t>Adding annotation on running object</a:t>
              </a:r>
            </a:p>
          </p:txBody>
        </p:sp>
      </p:grpSp>
    </p:spTree>
    <p:extLst>
      <p:ext uri="{BB962C8B-B14F-4D97-AF65-F5344CB8AC3E}">
        <p14:creationId xmlns:p14="http://schemas.microsoft.com/office/powerpoint/2010/main" val="145825691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2C48A-F262-4338-EF58-E2E738B222B9}"/>
              </a:ext>
            </a:extLst>
          </p:cNvPr>
          <p:cNvSpPr/>
          <p:nvPr/>
        </p:nvSpPr>
        <p:spPr>
          <a:xfrm>
            <a:off x="141402" y="298938"/>
            <a:ext cx="10783272" cy="64008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C13BCC-D6CF-F18F-3F5A-582C39477C60}"/>
              </a:ext>
            </a:extLst>
          </p:cNvPr>
          <p:cNvSpPr txBox="1"/>
          <p:nvPr/>
        </p:nvSpPr>
        <p:spPr>
          <a:xfrm>
            <a:off x="163398" y="296944"/>
            <a:ext cx="9092897" cy="5955476"/>
          </a:xfrm>
          <a:prstGeom prst="rect">
            <a:avLst/>
          </a:prstGeom>
          <a:noFill/>
        </p:spPr>
        <p:txBody>
          <a:bodyPr wrap="square" rtlCol="0">
            <a:spAutoFit/>
          </a:bodyPr>
          <a:lstStyle/>
          <a:p>
            <a:r>
              <a:rPr lang="en-US" sz="1200" dirty="0">
                <a:solidFill>
                  <a:schemeClr val="bg1"/>
                </a:solidFill>
              </a:rPr>
              <a:t>[root@master1 ~]#</a:t>
            </a:r>
            <a:r>
              <a:rPr lang="en-US" dirty="0">
                <a:solidFill>
                  <a:schemeClr val="bg1"/>
                </a:solidFill>
              </a:rPr>
              <a:t>   </a:t>
            </a:r>
            <a:r>
              <a:rPr lang="en-US" dirty="0">
                <a:solidFill>
                  <a:schemeClr val="accent2"/>
                </a:solidFill>
              </a:rPr>
              <a:t>kubectl create deployment nginx --image=nginx --replicas=3</a:t>
            </a:r>
          </a:p>
          <a:p>
            <a:r>
              <a:rPr lang="en-US" sz="1400" dirty="0" err="1">
                <a:solidFill>
                  <a:schemeClr val="accent6"/>
                </a:solidFill>
              </a:rPr>
              <a:t>deployment.apps</a:t>
            </a:r>
            <a:r>
              <a:rPr lang="en-US" sz="1400" dirty="0">
                <a:solidFill>
                  <a:schemeClr val="accent6"/>
                </a:solidFill>
              </a:rPr>
              <a:t>/nginx created</a:t>
            </a:r>
          </a:p>
          <a:p>
            <a:endParaRPr lang="en-US" dirty="0">
              <a:solidFill>
                <a:schemeClr val="bg1"/>
              </a:solidFill>
            </a:endParaRPr>
          </a:p>
          <a:p>
            <a:r>
              <a:rPr lang="en-US" sz="12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a:t>
            </a:r>
          </a:p>
          <a:p>
            <a:r>
              <a:rPr lang="en-US" dirty="0">
                <a:solidFill>
                  <a:schemeClr val="bg1"/>
                </a:solidFill>
                <a:latin typeface="Courier New" panose="02070309020205020404" pitchFamily="49" charset="0"/>
                <a:cs typeface="Courier New" panose="02070309020205020404" pitchFamily="49" charset="0"/>
              </a:rPr>
              <a:t>NAME    READY   UP-TO-DATE   AVAILABLE   AGE</a:t>
            </a:r>
          </a:p>
          <a:p>
            <a:r>
              <a:rPr lang="en-US" dirty="0">
                <a:solidFill>
                  <a:schemeClr val="bg1"/>
                </a:solidFill>
                <a:latin typeface="Courier New" panose="02070309020205020404" pitchFamily="49" charset="0"/>
                <a:cs typeface="Courier New" panose="02070309020205020404" pitchFamily="49" charset="0"/>
              </a:rPr>
              <a:t>nginx   3/3     3            3           25s</a:t>
            </a:r>
          </a:p>
          <a:p>
            <a:endParaRPr lang="en-US" dirty="0">
              <a:solidFill>
                <a:schemeClr val="bg1"/>
              </a:solidFill>
            </a:endParaRPr>
          </a:p>
          <a:p>
            <a:r>
              <a:rPr lang="en-US" sz="11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metadata.annotations</a:t>
            </a:r>
            <a:endParaRPr lang="en-US" dirty="0">
              <a:solidFill>
                <a:schemeClr val="accent2"/>
              </a:solidFill>
            </a:endParaRPr>
          </a:p>
          <a:p>
            <a:r>
              <a:rPr lang="en-US" dirty="0">
                <a:solidFill>
                  <a:schemeClr val="bg1"/>
                </a:solidFill>
              </a:rPr>
              <a:t>{</a:t>
            </a:r>
          </a:p>
          <a:p>
            <a:r>
              <a:rPr lang="en-US" dirty="0">
                <a:solidFill>
                  <a:schemeClr val="bg1"/>
                </a:solidFill>
              </a:rPr>
              <a:t>  "</a:t>
            </a:r>
            <a:r>
              <a:rPr lang="en-US" dirty="0">
                <a:solidFill>
                  <a:schemeClr val="accent1"/>
                </a:solidFill>
              </a:rPr>
              <a:t>deployment.kubernetes.io/revision</a:t>
            </a:r>
            <a:r>
              <a:rPr lang="en-US" dirty="0">
                <a:solidFill>
                  <a:schemeClr val="bg1"/>
                </a:solidFill>
              </a:rPr>
              <a:t>": "1"</a:t>
            </a:r>
          </a:p>
          <a:p>
            <a:r>
              <a:rPr lang="en-US" dirty="0">
                <a:solidFill>
                  <a:schemeClr val="bg1"/>
                </a:solidFill>
              </a:rPr>
              <a:t>}</a:t>
            </a:r>
          </a:p>
          <a:p>
            <a:endParaRPr lang="en-US" dirty="0">
              <a:solidFill>
                <a:schemeClr val="bg1"/>
              </a:solidFill>
            </a:endParaRPr>
          </a:p>
          <a:p>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jsonpath</a:t>
            </a:r>
            <a:r>
              <a:rPr lang="en-US" dirty="0">
                <a:solidFill>
                  <a:schemeClr val="accent2"/>
                </a:solidFill>
              </a:rPr>
              <a:t>="{.</a:t>
            </a:r>
            <a:r>
              <a:rPr lang="en-US" dirty="0" err="1">
                <a:solidFill>
                  <a:schemeClr val="accent2"/>
                </a:solidFill>
              </a:rPr>
              <a:t>metadata.annotations</a:t>
            </a:r>
            <a:r>
              <a:rPr lang="en-US" dirty="0">
                <a:solidFill>
                  <a:schemeClr val="accent2"/>
                </a:solidFill>
              </a:rPr>
              <a:t>}" | </a:t>
            </a:r>
            <a:r>
              <a:rPr lang="en-US" dirty="0" err="1">
                <a:solidFill>
                  <a:schemeClr val="accent2"/>
                </a:solidFill>
              </a:rPr>
              <a:t>jq</a:t>
            </a:r>
            <a:endParaRPr lang="en-US" dirty="0">
              <a:solidFill>
                <a:schemeClr val="accent2"/>
              </a:solidFill>
            </a:endParaRPr>
          </a:p>
          <a:p>
            <a:endParaRPr lang="en-US" dirty="0">
              <a:solidFill>
                <a:schemeClr val="bg1"/>
              </a:solidFill>
            </a:endParaRPr>
          </a:p>
          <a:p>
            <a:r>
              <a:rPr lang="en-US" sz="1100" dirty="0">
                <a:solidFill>
                  <a:schemeClr val="bg1"/>
                </a:solidFill>
              </a:rPr>
              <a:t>[root@master1 ~]#    </a:t>
            </a:r>
            <a:r>
              <a:rPr lang="en-US" dirty="0">
                <a:solidFill>
                  <a:schemeClr val="accent2"/>
                </a:solidFill>
              </a:rPr>
              <a:t>kubectl   annotate   deployment nginx "application=Nginx-web-server"</a:t>
            </a:r>
          </a:p>
          <a:p>
            <a:r>
              <a:rPr lang="en-US" sz="1400" dirty="0" err="1">
                <a:solidFill>
                  <a:schemeClr val="accent6"/>
                </a:solidFill>
              </a:rPr>
              <a:t>deployment.apps</a:t>
            </a:r>
            <a:r>
              <a:rPr lang="en-US" sz="1400" dirty="0">
                <a:solidFill>
                  <a:schemeClr val="accent6"/>
                </a:solidFill>
              </a:rPr>
              <a:t>/nginx annotated</a:t>
            </a:r>
          </a:p>
          <a:p>
            <a:endParaRPr lang="en-US" sz="1100" dirty="0">
              <a:solidFill>
                <a:schemeClr val="bg1"/>
              </a:solidFill>
            </a:endParaRPr>
          </a:p>
          <a:p>
            <a:r>
              <a:rPr lang="en-US" sz="11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metadata.annotations</a:t>
            </a:r>
            <a:endParaRPr lang="en-US" dirty="0">
              <a:solidFill>
                <a:schemeClr val="accent2"/>
              </a:solidFill>
            </a:endParaRPr>
          </a:p>
          <a:p>
            <a:r>
              <a:rPr lang="en-US" dirty="0">
                <a:solidFill>
                  <a:schemeClr val="bg1"/>
                </a:solidFill>
              </a:rPr>
              <a:t>{</a:t>
            </a:r>
          </a:p>
          <a:p>
            <a:r>
              <a:rPr lang="en-US" dirty="0">
                <a:solidFill>
                  <a:schemeClr val="bg1"/>
                </a:solidFill>
              </a:rPr>
              <a:t>  </a:t>
            </a:r>
            <a:r>
              <a:rPr lang="en-US" dirty="0">
                <a:solidFill>
                  <a:schemeClr val="accent1"/>
                </a:solidFill>
              </a:rPr>
              <a:t>"application"</a:t>
            </a:r>
            <a:r>
              <a:rPr lang="en-US" dirty="0">
                <a:solidFill>
                  <a:schemeClr val="bg1"/>
                </a:solidFill>
              </a:rPr>
              <a:t>:</a:t>
            </a:r>
            <a:r>
              <a:rPr lang="en-US" dirty="0">
                <a:solidFill>
                  <a:schemeClr val="accent1"/>
                </a:solidFill>
              </a:rPr>
              <a:t> </a:t>
            </a:r>
            <a:r>
              <a:rPr lang="en-US" dirty="0">
                <a:solidFill>
                  <a:schemeClr val="bg1"/>
                </a:solidFill>
              </a:rPr>
              <a:t>"Nginx-web-server",</a:t>
            </a:r>
          </a:p>
          <a:p>
            <a:r>
              <a:rPr lang="en-US" dirty="0">
                <a:solidFill>
                  <a:schemeClr val="accent1"/>
                </a:solidFill>
              </a:rPr>
              <a:t>  "deployment.kubernetes.io/revision"</a:t>
            </a:r>
            <a:r>
              <a:rPr lang="en-US" dirty="0">
                <a:solidFill>
                  <a:schemeClr val="bg1"/>
                </a:solidFill>
              </a:rPr>
              <a:t>:</a:t>
            </a:r>
            <a:r>
              <a:rPr lang="en-US" dirty="0">
                <a:solidFill>
                  <a:schemeClr val="accent1"/>
                </a:solidFill>
              </a:rPr>
              <a:t> </a:t>
            </a:r>
            <a:r>
              <a:rPr lang="en-US" dirty="0">
                <a:solidFill>
                  <a:schemeClr val="bg1"/>
                </a:solidFill>
              </a:rPr>
              <a:t>"1"</a:t>
            </a:r>
          </a:p>
          <a:p>
            <a:r>
              <a:rPr lang="en-US" dirty="0">
                <a:solidFill>
                  <a:schemeClr val="bg1"/>
                </a:solidFill>
              </a:rPr>
              <a:t>}</a:t>
            </a:r>
          </a:p>
        </p:txBody>
      </p:sp>
      <p:sp>
        <p:nvSpPr>
          <p:cNvPr id="8" name="Rectangle 7">
            <a:extLst>
              <a:ext uri="{FF2B5EF4-FFF2-40B4-BE49-F238E27FC236}">
                <a16:creationId xmlns:a16="http://schemas.microsoft.com/office/drawing/2014/main" id="{566B6202-7176-1B6B-3342-3FD0B4EEE6E2}"/>
              </a:ext>
            </a:extLst>
          </p:cNvPr>
          <p:cNvSpPr/>
          <p:nvPr/>
        </p:nvSpPr>
        <p:spPr>
          <a:xfrm>
            <a:off x="2238703" y="4067503"/>
            <a:ext cx="998483"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EC2E2E-9415-F49F-C547-DD5B078CEDDD}"/>
              </a:ext>
            </a:extLst>
          </p:cNvPr>
          <p:cNvCxnSpPr>
            <a:cxnSpLocks/>
          </p:cNvCxnSpPr>
          <p:nvPr/>
        </p:nvCxnSpPr>
        <p:spPr>
          <a:xfrm>
            <a:off x="346841" y="4656499"/>
            <a:ext cx="2341568"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23A7F33A-73C4-8AC7-F1DA-D475F2C6B7D1}"/>
              </a:ext>
            </a:extLst>
          </p:cNvPr>
          <p:cNvCxnSpPr>
            <a:cxnSpLocks/>
          </p:cNvCxnSpPr>
          <p:nvPr/>
        </p:nvCxnSpPr>
        <p:spPr>
          <a:xfrm>
            <a:off x="488730" y="5628705"/>
            <a:ext cx="299019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7323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p:cTn id="11"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3" dur="5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wipe(left)">
                                      <p:cBhvr>
                                        <p:cTn id="18" dur="500"/>
                                        <p:tgtEl>
                                          <p:spTgt spid="7">
                                            <p:txEl>
                                              <p:pRg st="3" end="3"/>
                                            </p:txEl>
                                          </p:spTgt>
                                        </p:tgtEl>
                                      </p:cBhvr>
                                    </p:animEffect>
                                  </p:childTnLst>
                                </p:cTn>
                              </p:par>
                            </p:childTnLst>
                          </p:cTn>
                        </p:par>
                        <p:par>
                          <p:cTn id="19" fill="hold">
                            <p:stCondLst>
                              <p:cond delay="500"/>
                            </p:stCondLst>
                            <p:childTnLst>
                              <p:par>
                                <p:cTn id="20" presetID="53" presetClass="entr" presetSubtype="16" fill="hold" nodeType="after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 calcmode="lin" valueType="num">
                                      <p:cBhvr>
                                        <p:cTn id="22"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3"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4" dur="500"/>
                                        <p:tgtEl>
                                          <p:spTgt spid="7">
                                            <p:txEl>
                                              <p:pRg st="4" end="4"/>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p:cTn id="27"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29" dur="500"/>
                                        <p:tgtEl>
                                          <p:spTgt spid="7">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wipe(left)">
                                      <p:cBhvr>
                                        <p:cTn id="34" dur="500"/>
                                        <p:tgtEl>
                                          <p:spTgt spid="7">
                                            <p:txEl>
                                              <p:pRg st="7" end="7"/>
                                            </p:txEl>
                                          </p:spTgt>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7">
                                            <p:txEl>
                                              <p:pRg st="8" end="8"/>
                                            </p:txEl>
                                          </p:spTgt>
                                        </p:tgtEl>
                                        <p:attrNameLst>
                                          <p:attrName>style.visibility</p:attrName>
                                        </p:attrNameLst>
                                      </p:cBhvr>
                                      <p:to>
                                        <p:strVal val="visible"/>
                                      </p:to>
                                    </p:set>
                                    <p:anim calcmode="lin" valueType="num">
                                      <p:cBhvr>
                                        <p:cTn id="38"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39"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40" dur="500"/>
                                        <p:tgtEl>
                                          <p:spTgt spid="7">
                                            <p:txEl>
                                              <p:pRg st="8" end="8"/>
                                            </p:txEl>
                                          </p:spTgt>
                                        </p:tgtEl>
                                      </p:cBhvr>
                                    </p:animEffect>
                                  </p:childTnLst>
                                </p:cTn>
                              </p:par>
                              <p:par>
                                <p:cTn id="41" presetID="53" presetClass="entr" presetSubtype="16" fill="hold" nodeType="withEffect">
                                  <p:stCondLst>
                                    <p:cond delay="0"/>
                                  </p:stCondLst>
                                  <p:iterate type="lt">
                                    <p:tmPct val="0"/>
                                  </p:iterate>
                                  <p:childTnLst>
                                    <p:set>
                                      <p:cBhvr>
                                        <p:cTn id="42" dur="1" fill="hold">
                                          <p:stCondLst>
                                            <p:cond delay="0"/>
                                          </p:stCondLst>
                                        </p:cTn>
                                        <p:tgtEl>
                                          <p:spTgt spid="7">
                                            <p:txEl>
                                              <p:pRg st="9" end="9"/>
                                            </p:txEl>
                                          </p:spTgt>
                                        </p:tgtEl>
                                        <p:attrNameLst>
                                          <p:attrName>style.visibility</p:attrName>
                                        </p:attrNameLst>
                                      </p:cBhvr>
                                      <p:to>
                                        <p:strVal val="visible"/>
                                      </p:to>
                                    </p:set>
                                    <p:anim calcmode="lin" valueType="num">
                                      <p:cBhvr>
                                        <p:cTn id="43"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44"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45" dur="500"/>
                                        <p:tgtEl>
                                          <p:spTgt spid="7">
                                            <p:txEl>
                                              <p:pRg st="9" end="9"/>
                                            </p:txEl>
                                          </p:spTgt>
                                        </p:tgtEl>
                                      </p:cBhvr>
                                    </p:animEffect>
                                  </p:childTnLst>
                                </p:cTn>
                              </p:par>
                              <p:par>
                                <p:cTn id="46" presetID="21" presetClass="emph" presetSubtype="0" fill="hold" nodeType="withEffect">
                                  <p:stCondLst>
                                    <p:cond delay="0"/>
                                  </p:stCondLst>
                                  <p:iterate type="lt">
                                    <p:tmPct val="0"/>
                                  </p:iterate>
                                  <p:childTnLst>
                                    <p:animClr clrSpc="hsl" dir="cw">
                                      <p:cBhvr override="childStyle">
                                        <p:cTn id="47" dur="500" fill="hold"/>
                                        <p:tgtEl>
                                          <p:spTgt spid="7">
                                            <p:txEl>
                                              <p:pRg st="9" end="9"/>
                                            </p:txEl>
                                          </p:spTgt>
                                        </p:tgtEl>
                                        <p:attrNameLst>
                                          <p:attrName>style.color</p:attrName>
                                        </p:attrNameLst>
                                      </p:cBhvr>
                                      <p:by>
                                        <p:hsl h="7200000" s="0" l="0"/>
                                      </p:by>
                                    </p:animClr>
                                    <p:animClr clrSpc="hsl" dir="cw">
                                      <p:cBhvr>
                                        <p:cTn id="48" dur="500" fill="hold"/>
                                        <p:tgtEl>
                                          <p:spTgt spid="7">
                                            <p:txEl>
                                              <p:pRg st="9" end="9"/>
                                            </p:txEl>
                                          </p:spTgt>
                                        </p:tgtEl>
                                        <p:attrNameLst>
                                          <p:attrName>fillcolor</p:attrName>
                                        </p:attrNameLst>
                                      </p:cBhvr>
                                      <p:by>
                                        <p:hsl h="7200000" s="0" l="0"/>
                                      </p:by>
                                    </p:animClr>
                                    <p:animClr clrSpc="hsl" dir="cw">
                                      <p:cBhvr>
                                        <p:cTn id="49" dur="500" fill="hold"/>
                                        <p:tgtEl>
                                          <p:spTgt spid="7">
                                            <p:txEl>
                                              <p:pRg st="9" end="9"/>
                                            </p:txEl>
                                          </p:spTgt>
                                        </p:tgtEl>
                                        <p:attrNameLst>
                                          <p:attrName>stroke.color</p:attrName>
                                        </p:attrNameLst>
                                      </p:cBhvr>
                                      <p:by>
                                        <p:hsl h="7200000" s="0" l="0"/>
                                      </p:by>
                                    </p:animClr>
                                    <p:set>
                                      <p:cBhvr>
                                        <p:cTn id="50" dur="500" fill="hold"/>
                                        <p:tgtEl>
                                          <p:spTgt spid="7">
                                            <p:txEl>
                                              <p:pRg st="9" end="9"/>
                                            </p:txEl>
                                          </p:spTgt>
                                        </p:tgtEl>
                                        <p:attrNameLst>
                                          <p:attrName>fill.type</p:attrName>
                                        </p:attrNameLst>
                                      </p:cBhvr>
                                      <p:to>
                                        <p:strVal val="solid"/>
                                      </p:to>
                                    </p:set>
                                  </p:childTnLst>
                                </p:cTn>
                              </p:par>
                              <p:par>
                                <p:cTn id="51" presetID="53" presetClass="entr" presetSubtype="16" fill="hold"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p:cTn id="53"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54"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55" dur="500"/>
                                        <p:tgtEl>
                                          <p:spTgt spid="7">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xEl>
                                              <p:pRg st="12" end="12"/>
                                            </p:txEl>
                                          </p:spTgt>
                                        </p:tgtEl>
                                        <p:attrNameLst>
                                          <p:attrName>style.visibility</p:attrName>
                                        </p:attrNameLst>
                                      </p:cBhvr>
                                      <p:to>
                                        <p:strVal val="visible"/>
                                      </p:to>
                                    </p:set>
                                    <p:animEffect transition="in" filter="wipe(left)">
                                      <p:cBhvr>
                                        <p:cTn id="60" dur="500"/>
                                        <p:tgtEl>
                                          <p:spTgt spid="7">
                                            <p:txEl>
                                              <p:pRg st="12" end="1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7">
                                            <p:txEl>
                                              <p:pRg st="14" end="14"/>
                                            </p:txEl>
                                          </p:spTgt>
                                        </p:tgtEl>
                                        <p:attrNameLst>
                                          <p:attrName>style.visibility</p:attrName>
                                        </p:attrNameLst>
                                      </p:cBhvr>
                                      <p:to>
                                        <p:strVal val="visible"/>
                                      </p:to>
                                    </p:set>
                                    <p:animEffect transition="in" filter="wipe(left)">
                                      <p:cBhvr>
                                        <p:cTn id="65" dur="500"/>
                                        <p:tgtEl>
                                          <p:spTgt spid="7">
                                            <p:txEl>
                                              <p:pRg st="14" end="14"/>
                                            </p:txEl>
                                          </p:spTgt>
                                        </p:tgtEl>
                                      </p:cBhvr>
                                    </p:animEffect>
                                  </p:childTnLst>
                                </p:cTn>
                              </p:par>
                            </p:childTnLst>
                          </p:cTn>
                        </p:par>
                        <p:par>
                          <p:cTn id="66" fill="hold">
                            <p:stCondLst>
                              <p:cond delay="500"/>
                            </p:stCondLst>
                            <p:childTnLst>
                              <p:par>
                                <p:cTn id="67" presetID="1" presetClass="entr" presetSubtype="0" fill="hold" nodeType="afterEffect">
                                  <p:stCondLst>
                                    <p:cond delay="0"/>
                                  </p:stCondLst>
                                  <p:childTnLst>
                                    <p:set>
                                      <p:cBhvr>
                                        <p:cTn id="68" dur="1" fill="hold">
                                          <p:stCondLst>
                                            <p:cond delay="0"/>
                                          </p:stCondLst>
                                        </p:cTn>
                                        <p:tgtEl>
                                          <p:spTgt spid="7">
                                            <p:txEl>
                                              <p:pRg st="15" end="15"/>
                                            </p:txEl>
                                          </p:spTgt>
                                        </p:tgtEl>
                                        <p:attrNameLst>
                                          <p:attrName>style.visibility</p:attrName>
                                        </p:attrNameLst>
                                      </p:cBhvr>
                                      <p:to>
                                        <p:strVal val="visible"/>
                                      </p:to>
                                    </p:set>
                                  </p:childTnLst>
                                </p:cTn>
                              </p:par>
                            </p:childTnLst>
                          </p:cTn>
                        </p:par>
                        <p:par>
                          <p:cTn id="69" fill="hold">
                            <p:stCondLst>
                              <p:cond delay="500"/>
                            </p:stCondLst>
                            <p:childTnLst>
                              <p:par>
                                <p:cTn id="70" presetID="21" presetClass="entr" presetSubtype="1"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heel(1)">
                                      <p:cBhvr>
                                        <p:cTn id="72" dur="2000"/>
                                        <p:tgtEl>
                                          <p:spTgt spid="8"/>
                                        </p:tgtEl>
                                      </p:cBhvr>
                                    </p:animEffect>
                                  </p:childTnLst>
                                </p:cTn>
                              </p:par>
                            </p:childTnLst>
                          </p:cTn>
                        </p:par>
                        <p:par>
                          <p:cTn id="73" fill="hold">
                            <p:stCondLst>
                              <p:cond delay="2500"/>
                            </p:stCondLst>
                            <p:childTnLst>
                              <p:par>
                                <p:cTn id="74" presetID="22" presetClass="entr" presetSubtype="8" fill="hold"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7">
                                            <p:txEl>
                                              <p:pRg st="17" end="17"/>
                                            </p:txEl>
                                          </p:spTgt>
                                        </p:tgtEl>
                                        <p:attrNameLst>
                                          <p:attrName>style.visibility</p:attrName>
                                        </p:attrNameLst>
                                      </p:cBhvr>
                                      <p:to>
                                        <p:strVal val="visible"/>
                                      </p:to>
                                    </p:set>
                                    <p:animEffect transition="in" filter="wipe(left)">
                                      <p:cBhvr>
                                        <p:cTn id="81" dur="500"/>
                                        <p:tgtEl>
                                          <p:spTgt spid="7">
                                            <p:txEl>
                                              <p:pRg st="17" end="17"/>
                                            </p:txEl>
                                          </p:spTgt>
                                        </p:tgtEl>
                                      </p:cBhvr>
                                    </p:animEffect>
                                  </p:childTnLst>
                                </p:cTn>
                              </p:par>
                            </p:childTnLst>
                          </p:cTn>
                        </p:par>
                        <p:par>
                          <p:cTn id="82" fill="hold">
                            <p:stCondLst>
                              <p:cond delay="500"/>
                            </p:stCondLst>
                            <p:childTnLst>
                              <p:par>
                                <p:cTn id="83" presetID="1" presetClass="entr" presetSubtype="0" fill="hold" nodeType="afterEffect">
                                  <p:stCondLst>
                                    <p:cond delay="0"/>
                                  </p:stCondLst>
                                  <p:childTnLst>
                                    <p:set>
                                      <p:cBhvr>
                                        <p:cTn id="84" dur="1" fill="hold">
                                          <p:stCondLst>
                                            <p:cond delay="0"/>
                                          </p:stCondLst>
                                        </p:cTn>
                                        <p:tgtEl>
                                          <p:spTgt spid="7">
                                            <p:txEl>
                                              <p:pRg st="18" end="18"/>
                                            </p:txEl>
                                          </p:spTgt>
                                        </p:tgtEl>
                                        <p:attrNameLst>
                                          <p:attrName>style.visibility</p:attrName>
                                        </p:attrNameLst>
                                      </p:cBhvr>
                                      <p:to>
                                        <p:strVal val="visible"/>
                                      </p:to>
                                    </p:se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7">
                                            <p:txEl>
                                              <p:pRg st="19" end="19"/>
                                            </p:txEl>
                                          </p:spTgt>
                                        </p:tgtEl>
                                        <p:attrNameLst>
                                          <p:attrName>style.visibility</p:attrName>
                                        </p:attrNameLst>
                                      </p:cBhvr>
                                      <p:to>
                                        <p:strVal val="visible"/>
                                      </p:to>
                                    </p:set>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0"/>
                                          </p:stCondLst>
                                        </p:cTn>
                                        <p:tgtEl>
                                          <p:spTgt spid="7">
                                            <p:txEl>
                                              <p:pRg st="20" end="20"/>
                                            </p:txEl>
                                          </p:spTgt>
                                        </p:tgtEl>
                                        <p:attrNameLst>
                                          <p:attrName>style.visibility</p:attrName>
                                        </p:attrNameLst>
                                      </p:cBhvr>
                                      <p:to>
                                        <p:strVal val="visible"/>
                                      </p:to>
                                    </p:set>
                                  </p:childTnLst>
                                </p:cTn>
                              </p:par>
                            </p:childTnLst>
                          </p:cTn>
                        </p:par>
                        <p:par>
                          <p:cTn id="91" fill="hold">
                            <p:stCondLst>
                              <p:cond delay="500"/>
                            </p:stCondLst>
                            <p:childTnLst>
                              <p:par>
                                <p:cTn id="92" presetID="1" presetClass="entr" presetSubtype="0" fill="hold" nodeType="afterEffect">
                                  <p:stCondLst>
                                    <p:cond delay="0"/>
                                  </p:stCondLst>
                                  <p:childTnLst>
                                    <p:set>
                                      <p:cBhvr>
                                        <p:cTn id="93" dur="1" fill="hold">
                                          <p:stCondLst>
                                            <p:cond delay="0"/>
                                          </p:stCondLst>
                                        </p:cTn>
                                        <p:tgtEl>
                                          <p:spTgt spid="7">
                                            <p:txEl>
                                              <p:pRg st="21" end="21"/>
                                            </p:txEl>
                                          </p:spTgt>
                                        </p:tgtEl>
                                        <p:attrNameLst>
                                          <p:attrName>style.visibility</p:attrName>
                                        </p:attrNameLst>
                                      </p:cBhvr>
                                      <p:to>
                                        <p:strVal val="visible"/>
                                      </p:to>
                                    </p:set>
                                  </p:childTnLst>
                                </p:cTn>
                              </p:par>
                              <p:par>
                                <p:cTn id="94" presetID="22" presetClass="exit" presetSubtype="4" fill="hold" nodeType="withEffect">
                                  <p:stCondLst>
                                    <p:cond delay="0"/>
                                  </p:stCondLst>
                                  <p:childTnLst>
                                    <p:animEffect transition="out" filter="wipe(down)">
                                      <p:cBhvr>
                                        <p:cTn id="95" dur="500"/>
                                        <p:tgtEl>
                                          <p:spTgt spid="9"/>
                                        </p:tgtEl>
                                      </p:cBhvr>
                                    </p:animEffect>
                                    <p:set>
                                      <p:cBhvr>
                                        <p:cTn id="96" dur="1" fill="hold">
                                          <p:stCondLst>
                                            <p:cond delay="499"/>
                                          </p:stCondLst>
                                        </p:cTn>
                                        <p:tgtEl>
                                          <p:spTgt spid="9"/>
                                        </p:tgtEl>
                                        <p:attrNameLst>
                                          <p:attrName>style.visibility</p:attrName>
                                        </p:attrNameLst>
                                      </p:cBhvr>
                                      <p:to>
                                        <p:strVal val="hidden"/>
                                      </p:to>
                                    </p:set>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left)">
                                      <p:cBhvr>
                                        <p:cTn id="10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2C48A-F262-4338-EF58-E2E738B222B9}"/>
              </a:ext>
            </a:extLst>
          </p:cNvPr>
          <p:cNvSpPr/>
          <p:nvPr/>
        </p:nvSpPr>
        <p:spPr>
          <a:xfrm>
            <a:off x="141402" y="298938"/>
            <a:ext cx="10783272" cy="64008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C13BCC-D6CF-F18F-3F5A-582C39477C60}"/>
              </a:ext>
            </a:extLst>
          </p:cNvPr>
          <p:cNvSpPr txBox="1"/>
          <p:nvPr/>
        </p:nvSpPr>
        <p:spPr>
          <a:xfrm>
            <a:off x="0" y="171427"/>
            <a:ext cx="12192000" cy="3877985"/>
          </a:xfrm>
          <a:prstGeom prst="rect">
            <a:avLst/>
          </a:prstGeom>
          <a:noFill/>
        </p:spPr>
        <p:txBody>
          <a:bodyPr wrap="square" rtlCol="0">
            <a:spAutoFit/>
          </a:bodyPr>
          <a:lstStyle/>
          <a:p>
            <a:r>
              <a:rPr lang="en-US" sz="12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spec.template.metadata.annotations</a:t>
            </a:r>
            <a:endParaRPr lang="en-US" dirty="0">
              <a:solidFill>
                <a:schemeClr val="accent2"/>
              </a:solidFill>
            </a:endParaRPr>
          </a:p>
          <a:p>
            <a:r>
              <a:rPr lang="en-US" dirty="0">
                <a:solidFill>
                  <a:schemeClr val="accent1"/>
                </a:solidFill>
              </a:rPr>
              <a:t>null</a:t>
            </a:r>
          </a:p>
          <a:p>
            <a:endParaRPr lang="en-US" dirty="0">
              <a:solidFill>
                <a:schemeClr val="bg1"/>
              </a:solidFill>
            </a:endParaRPr>
          </a:p>
          <a:p>
            <a:endParaRPr lang="en-US" sz="1200" dirty="0">
              <a:solidFill>
                <a:schemeClr val="bg1"/>
              </a:solidFill>
            </a:endParaRPr>
          </a:p>
          <a:p>
            <a:r>
              <a:rPr lang="en-US" sz="1200" dirty="0">
                <a:solidFill>
                  <a:schemeClr val="bg1"/>
                </a:solidFill>
              </a:rPr>
              <a:t>[root@master1 ~]#   </a:t>
            </a:r>
            <a:r>
              <a:rPr lang="en-US" dirty="0">
                <a:solidFill>
                  <a:schemeClr val="accent2"/>
                </a:solidFill>
              </a:rPr>
              <a:t>kubectl  patch   deployment nginx -p '{"spec": {"template":{"metadata":{"annotations":{"</a:t>
            </a:r>
            <a:r>
              <a:rPr lang="en-US" dirty="0">
                <a:solidFill>
                  <a:srgbClr val="00B050"/>
                </a:solidFill>
              </a:rPr>
              <a:t>pod/osversion</a:t>
            </a:r>
            <a:r>
              <a:rPr lang="en-US" dirty="0">
                <a:solidFill>
                  <a:schemeClr val="accent2"/>
                </a:solidFill>
              </a:rPr>
              <a:t>":"12.0"}</a:t>
            </a:r>
            <a:r>
              <a:rPr lang="en-US" sz="1400" dirty="0">
                <a:solidFill>
                  <a:schemeClr val="accent2"/>
                </a:solidFill>
              </a:rPr>
              <a:t>}}}</a:t>
            </a:r>
            <a:r>
              <a:rPr lang="en-US" dirty="0">
                <a:solidFill>
                  <a:schemeClr val="accent2"/>
                </a:solidFill>
              </a:rPr>
              <a:t> }'</a:t>
            </a:r>
          </a:p>
          <a:p>
            <a:r>
              <a:rPr lang="en-US" dirty="0" err="1">
                <a:solidFill>
                  <a:schemeClr val="accent1"/>
                </a:solidFill>
              </a:rPr>
              <a:t>deployment.apps</a:t>
            </a:r>
            <a:r>
              <a:rPr lang="en-US" dirty="0">
                <a:solidFill>
                  <a:schemeClr val="accent1"/>
                </a:solidFill>
              </a:rPr>
              <a:t>/nginx patched</a:t>
            </a:r>
          </a:p>
          <a:p>
            <a:endParaRPr lang="en-US" dirty="0">
              <a:solidFill>
                <a:schemeClr val="bg1"/>
              </a:solidFill>
            </a:endParaRPr>
          </a:p>
          <a:p>
            <a:endParaRPr lang="en-US" dirty="0">
              <a:solidFill>
                <a:schemeClr val="bg1"/>
              </a:solidFill>
            </a:endParaRPr>
          </a:p>
          <a:p>
            <a:r>
              <a:rPr lang="en-US" sz="12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spec.template.metadata.annotations</a:t>
            </a:r>
            <a:endParaRPr lang="en-US" dirty="0">
              <a:solidFill>
                <a:schemeClr val="accent2"/>
              </a:solidFill>
            </a:endParaRPr>
          </a:p>
          <a:p>
            <a:r>
              <a:rPr lang="en-US" dirty="0">
                <a:solidFill>
                  <a:schemeClr val="bg1"/>
                </a:solidFill>
              </a:rPr>
              <a:t>{</a:t>
            </a:r>
          </a:p>
          <a:p>
            <a:r>
              <a:rPr lang="en-US" dirty="0">
                <a:solidFill>
                  <a:schemeClr val="bg1"/>
                </a:solidFill>
              </a:rPr>
              <a:t>  "</a:t>
            </a:r>
            <a:r>
              <a:rPr lang="en-US" dirty="0">
                <a:solidFill>
                  <a:schemeClr val="accent1"/>
                </a:solidFill>
              </a:rPr>
              <a:t>pod/</a:t>
            </a:r>
            <a:r>
              <a:rPr lang="en-US" dirty="0" err="1">
                <a:solidFill>
                  <a:schemeClr val="accent1"/>
                </a:solidFill>
              </a:rPr>
              <a:t>osversion</a:t>
            </a:r>
            <a:r>
              <a:rPr lang="en-US" dirty="0">
                <a:solidFill>
                  <a:schemeClr val="accent1"/>
                </a:solidFill>
              </a:rPr>
              <a:t>"</a:t>
            </a:r>
            <a:r>
              <a:rPr lang="en-US" dirty="0">
                <a:solidFill>
                  <a:schemeClr val="bg1"/>
                </a:solidFill>
              </a:rPr>
              <a:t>: "12.0"</a:t>
            </a:r>
          </a:p>
          <a:p>
            <a:r>
              <a:rPr lang="en-US" dirty="0">
                <a:solidFill>
                  <a:schemeClr val="bg1"/>
                </a:solidFill>
              </a:rPr>
              <a:t>}</a:t>
            </a:r>
          </a:p>
          <a:p>
            <a:endParaRPr lang="en-US" dirty="0">
              <a:solidFill>
                <a:schemeClr val="bg1"/>
              </a:solidFill>
            </a:endParaRPr>
          </a:p>
          <a:p>
            <a:endParaRPr lang="en-US" dirty="0">
              <a:solidFill>
                <a:schemeClr val="bg1"/>
              </a:solidFill>
            </a:endParaRPr>
          </a:p>
        </p:txBody>
      </p:sp>
      <p:sp>
        <p:nvSpPr>
          <p:cNvPr id="8" name="Rectangle 7">
            <a:extLst>
              <a:ext uri="{FF2B5EF4-FFF2-40B4-BE49-F238E27FC236}">
                <a16:creationId xmlns:a16="http://schemas.microsoft.com/office/drawing/2014/main" id="{566B6202-7176-1B6B-3342-3FD0B4EEE6E2}"/>
              </a:ext>
            </a:extLst>
          </p:cNvPr>
          <p:cNvSpPr/>
          <p:nvPr/>
        </p:nvSpPr>
        <p:spPr>
          <a:xfrm>
            <a:off x="5948856" y="176075"/>
            <a:ext cx="3626069"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EC2E2E-9415-F49F-C547-DD5B078CEDDD}"/>
              </a:ext>
            </a:extLst>
          </p:cNvPr>
          <p:cNvCxnSpPr>
            <a:cxnSpLocks/>
          </p:cNvCxnSpPr>
          <p:nvPr/>
        </p:nvCxnSpPr>
        <p:spPr>
          <a:xfrm>
            <a:off x="0" y="841244"/>
            <a:ext cx="620110"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23A7F33A-73C4-8AC7-F1DA-D475F2C6B7D1}"/>
              </a:ext>
            </a:extLst>
          </p:cNvPr>
          <p:cNvCxnSpPr>
            <a:cxnSpLocks/>
          </p:cNvCxnSpPr>
          <p:nvPr/>
        </p:nvCxnSpPr>
        <p:spPr>
          <a:xfrm>
            <a:off x="0" y="1823960"/>
            <a:ext cx="299019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 name="Rectangle 1">
            <a:extLst>
              <a:ext uri="{FF2B5EF4-FFF2-40B4-BE49-F238E27FC236}">
                <a16:creationId xmlns:a16="http://schemas.microsoft.com/office/drawing/2014/main" id="{6F133B94-C386-57B8-2078-C533433A0FCC}"/>
              </a:ext>
            </a:extLst>
          </p:cNvPr>
          <p:cNvSpPr/>
          <p:nvPr/>
        </p:nvSpPr>
        <p:spPr>
          <a:xfrm>
            <a:off x="2113280" y="1184850"/>
            <a:ext cx="660401" cy="327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166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50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55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par>
                          <p:cTn id="12" fill="hold">
                            <p:stCondLst>
                              <p:cond delay="7550"/>
                            </p:stCondLst>
                            <p:childTnLst>
                              <p:par>
                                <p:cTn id="13" presetID="1"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par>
                          <p:cTn id="15" fill="hold">
                            <p:stCondLst>
                              <p:cond delay="7550"/>
                            </p:stCondLst>
                            <p:childTnLst>
                              <p:par>
                                <p:cTn id="16" presetID="22" presetClass="entr" presetSubtype="8"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left)">
                                      <p:cBhvr>
                                        <p:cTn id="23" dur="500"/>
                                        <p:tgtEl>
                                          <p:spTgt spid="7">
                                            <p:txEl>
                                              <p:pRg st="4" end="4"/>
                                            </p:txEl>
                                          </p:spTgt>
                                        </p:tgtEl>
                                      </p:cBhvr>
                                    </p:animEffect>
                                  </p:childTnLst>
                                </p:cTn>
                              </p:par>
                              <p:par>
                                <p:cTn id="24" presetID="22" presetClass="exit" presetSubtype="2" fill="hold" nodeType="withEffect">
                                  <p:stCondLst>
                                    <p:cond delay="0"/>
                                  </p:stCondLst>
                                  <p:childTnLst>
                                    <p:animEffect transition="out" filter="wipe(right)">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21" presetClass="exit" presetSubtype="1" fill="hold" grpId="1" nodeType="withEffect">
                                  <p:stCondLst>
                                    <p:cond delay="0"/>
                                  </p:stCondLst>
                                  <p:childTnLst>
                                    <p:animEffect transition="out" filter="wheel(1)">
                                      <p:cBhvr>
                                        <p:cTn id="28" dur="2000"/>
                                        <p:tgtEl>
                                          <p:spTgt spid="8"/>
                                        </p:tgtEl>
                                      </p:cBhvr>
                                    </p:animEffect>
                                    <p:set>
                                      <p:cBhvr>
                                        <p:cTn id="29" dur="1" fill="hold">
                                          <p:stCondLst>
                                            <p:cond delay="1999"/>
                                          </p:stCondLst>
                                        </p:cTn>
                                        <p:tgtEl>
                                          <p:spTgt spid="8"/>
                                        </p:tgtEl>
                                        <p:attrNameLst>
                                          <p:attrName>style.visibility</p:attrName>
                                        </p:attrNameLst>
                                      </p:cBhvr>
                                      <p:to>
                                        <p:strVal val="hidden"/>
                                      </p:to>
                                    </p:set>
                                  </p:childTnLst>
                                </p:cTn>
                              </p:par>
                            </p:childTnLst>
                          </p:cTn>
                        </p:par>
                        <p:par>
                          <p:cTn id="30" fill="hold">
                            <p:stCondLst>
                              <p:cond delay="2000"/>
                            </p:stCondLst>
                            <p:childTnLst>
                              <p:par>
                                <p:cTn id="31" presetID="21" presetClass="entr" presetSubtype="1"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heel(1)">
                                      <p:cBhvr>
                                        <p:cTn id="33" dur="2000"/>
                                        <p:tgtEl>
                                          <p:spTgt spid="2"/>
                                        </p:tgtEl>
                                      </p:cBhvr>
                                    </p:animEffect>
                                  </p:childTnLst>
                                </p:cTn>
                              </p:par>
                            </p:childTnLst>
                          </p:cTn>
                        </p:par>
                        <p:par>
                          <p:cTn id="34" fill="hold">
                            <p:stCondLst>
                              <p:cond delay="4000"/>
                            </p:stCondLst>
                            <p:childTnLst>
                              <p:par>
                                <p:cTn id="35" presetID="1" presetClass="entr" presetSubtype="0" fill="hold" nodeType="after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iterate type="lt">
                                    <p:tmAbs val="500"/>
                                  </p:iterate>
                                  <p:childTnLst>
                                    <p:set>
                                      <p:cBhvr>
                                        <p:cTn id="44" dur="1" fill="hold">
                                          <p:stCondLst>
                                            <p:cond delay="0"/>
                                          </p:stCondLst>
                                        </p:cTn>
                                        <p:tgtEl>
                                          <p:spTgt spid="7">
                                            <p:txEl>
                                              <p:pRg st="8" end="8"/>
                                            </p:txEl>
                                          </p:spTgt>
                                        </p:tgtEl>
                                        <p:attrNameLst>
                                          <p:attrName>style.visibility</p:attrName>
                                        </p:attrNameLst>
                                      </p:cBhvr>
                                      <p:to>
                                        <p:strVal val="visible"/>
                                      </p:to>
                                    </p:set>
                                  </p:childTnLst>
                                </p:cTn>
                              </p:par>
                            </p:childTnLst>
                          </p:cTn>
                        </p:par>
                        <p:par>
                          <p:cTn id="45" fill="hold">
                            <p:stCondLst>
                              <p:cond delay="45501"/>
                            </p:stCondLst>
                            <p:childTnLst>
                              <p:par>
                                <p:cTn id="46" presetID="1" presetClass="entr" presetSubtype="0" fill="hold" nodeType="afterEffect">
                                  <p:stCondLst>
                                    <p:cond delay="0"/>
                                  </p:stCondLst>
                                  <p:childTnLst>
                                    <p:set>
                                      <p:cBhvr>
                                        <p:cTn id="47" dur="1" fill="hold">
                                          <p:stCondLst>
                                            <p:cond delay="0"/>
                                          </p:stCondLst>
                                        </p:cTn>
                                        <p:tgtEl>
                                          <p:spTgt spid="7">
                                            <p:txEl>
                                              <p:pRg st="9" end="9"/>
                                            </p:txEl>
                                          </p:spTgt>
                                        </p:tgtEl>
                                        <p:attrNameLst>
                                          <p:attrName>style.visibility</p:attrName>
                                        </p:attrNameLst>
                                      </p:cBhvr>
                                      <p:to>
                                        <p:strVal val="visible"/>
                                      </p:to>
                                    </p:set>
                                  </p:childTnLst>
                                </p:cTn>
                              </p:par>
                            </p:childTnLst>
                          </p:cTn>
                        </p:par>
                        <p:par>
                          <p:cTn id="48" fill="hold">
                            <p:stCondLst>
                              <p:cond delay="45501"/>
                            </p:stCondLst>
                            <p:childTnLst>
                              <p:par>
                                <p:cTn id="49" presetID="1" presetClass="entr" presetSubtype="0" fill="hold" nodeType="afterEffect">
                                  <p:stCondLst>
                                    <p:cond delay="0"/>
                                  </p:stCondLst>
                                  <p:childTnLst>
                                    <p:set>
                                      <p:cBhvr>
                                        <p:cTn id="50" dur="1" fill="hold">
                                          <p:stCondLst>
                                            <p:cond delay="0"/>
                                          </p:stCondLst>
                                        </p:cTn>
                                        <p:tgtEl>
                                          <p:spTgt spid="7">
                                            <p:txEl>
                                              <p:pRg st="10" end="10"/>
                                            </p:txEl>
                                          </p:spTgt>
                                        </p:tgtEl>
                                        <p:attrNameLst>
                                          <p:attrName>style.visibility</p:attrName>
                                        </p:attrNameLst>
                                      </p:cBhvr>
                                      <p:to>
                                        <p:strVal val="visible"/>
                                      </p:to>
                                    </p:set>
                                  </p:childTnLst>
                                </p:cTn>
                              </p:par>
                            </p:childTnLst>
                          </p:cTn>
                        </p:par>
                        <p:par>
                          <p:cTn id="51" fill="hold">
                            <p:stCondLst>
                              <p:cond delay="45501"/>
                            </p:stCondLst>
                            <p:childTnLst>
                              <p:par>
                                <p:cTn id="52" presetID="1" presetClass="entr" presetSubtype="0" fill="hold" nodeType="afterEffect">
                                  <p:stCondLst>
                                    <p:cond delay="0"/>
                                  </p:stCondLst>
                                  <p:childTnLst>
                                    <p:set>
                                      <p:cBhvr>
                                        <p:cTn id="53" dur="1" fill="hold">
                                          <p:stCondLst>
                                            <p:cond delay="0"/>
                                          </p:stCondLst>
                                        </p:cTn>
                                        <p:tgtEl>
                                          <p:spTgt spid="7">
                                            <p:txEl>
                                              <p:pRg st="11" end="11"/>
                                            </p:txEl>
                                          </p:spTgt>
                                        </p:tgtEl>
                                        <p:attrNameLst>
                                          <p:attrName>style.visibility</p:attrName>
                                        </p:attrNameLst>
                                      </p:cBhvr>
                                      <p:to>
                                        <p:strVal val="visible"/>
                                      </p:to>
                                    </p:set>
                                  </p:childTnLst>
                                </p:cTn>
                              </p:par>
                            </p:childTnLst>
                          </p:cTn>
                        </p:par>
                        <p:par>
                          <p:cTn id="54" fill="hold">
                            <p:stCondLst>
                              <p:cond delay="45501"/>
                            </p:stCondLst>
                            <p:childTnLst>
                              <p:par>
                                <p:cTn id="55" presetID="22" presetClass="exit" presetSubtype="2" fill="hold" nodeType="afterEffect">
                                  <p:stCondLst>
                                    <p:cond delay="0"/>
                                  </p:stCondLst>
                                  <p:childTnLst>
                                    <p:animEffect transition="out" filter="wipe(right)">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21" presetClass="exit" presetSubtype="1" fill="hold" grpId="1" nodeType="withEffect">
                                  <p:stCondLst>
                                    <p:cond delay="0"/>
                                  </p:stCondLst>
                                  <p:childTnLst>
                                    <p:animEffect transition="out" filter="wheel(1)">
                                      <p:cBhvr>
                                        <p:cTn id="59" dur="2000"/>
                                        <p:tgtEl>
                                          <p:spTgt spid="2"/>
                                        </p:tgtEl>
                                      </p:cBhvr>
                                    </p:animEffect>
                                    <p:set>
                                      <p:cBhvr>
                                        <p:cTn id="6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2C48A-F262-4338-EF58-E2E738B222B9}"/>
              </a:ext>
            </a:extLst>
          </p:cNvPr>
          <p:cNvSpPr/>
          <p:nvPr/>
        </p:nvSpPr>
        <p:spPr>
          <a:xfrm>
            <a:off x="141402" y="298938"/>
            <a:ext cx="10783272" cy="64008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C13BCC-D6CF-F18F-3F5A-582C39477C60}"/>
              </a:ext>
            </a:extLst>
          </p:cNvPr>
          <p:cNvSpPr txBox="1"/>
          <p:nvPr/>
        </p:nvSpPr>
        <p:spPr>
          <a:xfrm>
            <a:off x="223520" y="298938"/>
            <a:ext cx="12192000" cy="4708981"/>
          </a:xfrm>
          <a:prstGeom prst="rect">
            <a:avLst/>
          </a:prstGeom>
          <a:noFill/>
        </p:spPr>
        <p:txBody>
          <a:bodyPr wrap="square" rtlCol="0">
            <a:spAutoFit/>
          </a:bodyPr>
          <a:lstStyle/>
          <a:p>
            <a:r>
              <a:rPr lang="en-US" sz="1600" dirty="0">
                <a:solidFill>
                  <a:schemeClr val="bg1"/>
                </a:solidFill>
              </a:rPr>
              <a:t>[root@master1 ~]#   </a:t>
            </a:r>
            <a:r>
              <a:rPr lang="en-US" sz="2400" dirty="0">
                <a:solidFill>
                  <a:schemeClr val="accent2"/>
                </a:solidFill>
              </a:rPr>
              <a:t>kubectl   run   </a:t>
            </a:r>
            <a:r>
              <a:rPr lang="en-US" sz="2400" dirty="0" err="1">
                <a:solidFill>
                  <a:schemeClr val="accent2"/>
                </a:solidFill>
              </a:rPr>
              <a:t>webpod</a:t>
            </a:r>
            <a:r>
              <a:rPr lang="en-US" sz="2400" dirty="0">
                <a:solidFill>
                  <a:schemeClr val="accent2"/>
                </a:solidFill>
              </a:rPr>
              <a:t> --image=nginx    --annotations="OS/version=8.5"</a:t>
            </a:r>
          </a:p>
          <a:p>
            <a:r>
              <a:rPr lang="en-US" sz="2400" dirty="0">
                <a:solidFill>
                  <a:schemeClr val="accent1"/>
                </a:solidFill>
              </a:rPr>
              <a:t>pod/</a:t>
            </a:r>
            <a:r>
              <a:rPr lang="en-US" sz="2400" dirty="0" err="1">
                <a:solidFill>
                  <a:schemeClr val="accent1"/>
                </a:solidFill>
              </a:rPr>
              <a:t>webpod</a:t>
            </a:r>
            <a:r>
              <a:rPr lang="en-US" sz="2400" dirty="0">
                <a:solidFill>
                  <a:schemeClr val="accent1"/>
                </a:solidFill>
              </a:rPr>
              <a:t> created</a:t>
            </a:r>
          </a:p>
          <a:p>
            <a:endParaRPr lang="en-US" sz="2400" dirty="0">
              <a:solidFill>
                <a:schemeClr val="bg1"/>
              </a:solidFill>
            </a:endParaRPr>
          </a:p>
          <a:p>
            <a:r>
              <a:rPr lang="en-US" sz="1600" dirty="0">
                <a:solidFill>
                  <a:schemeClr val="bg1"/>
                </a:solidFill>
              </a:rPr>
              <a:t>[root@master1 ~]#   </a:t>
            </a:r>
            <a:r>
              <a:rPr lang="en-US" sz="2400" dirty="0">
                <a:solidFill>
                  <a:schemeClr val="accent2"/>
                </a:solidFill>
              </a:rPr>
              <a:t>kubectl get pods </a:t>
            </a:r>
            <a:r>
              <a:rPr lang="en-US" sz="2400" dirty="0" err="1">
                <a:solidFill>
                  <a:schemeClr val="accent2"/>
                </a:solidFill>
              </a:rPr>
              <a:t>webpod</a:t>
            </a:r>
            <a:r>
              <a:rPr lang="en-US" sz="2400" dirty="0">
                <a:solidFill>
                  <a:schemeClr val="accent2"/>
                </a:solidFill>
              </a:rPr>
              <a:t> -o=</a:t>
            </a:r>
            <a:r>
              <a:rPr lang="en-US" sz="2400" dirty="0" err="1">
                <a:solidFill>
                  <a:schemeClr val="accent2"/>
                </a:solidFill>
              </a:rPr>
              <a:t>json</a:t>
            </a:r>
            <a:r>
              <a:rPr lang="en-US" sz="2400" dirty="0">
                <a:solidFill>
                  <a:schemeClr val="accent2"/>
                </a:solidFill>
              </a:rPr>
              <a:t> | </a:t>
            </a:r>
            <a:r>
              <a:rPr lang="en-US" sz="2400" dirty="0" err="1">
                <a:solidFill>
                  <a:schemeClr val="accent2"/>
                </a:solidFill>
              </a:rPr>
              <a:t>jq</a:t>
            </a:r>
            <a:r>
              <a:rPr lang="en-US" sz="2400" dirty="0">
                <a:solidFill>
                  <a:schemeClr val="accent2"/>
                </a:solidFill>
              </a:rPr>
              <a:t> .</a:t>
            </a:r>
            <a:r>
              <a:rPr lang="en-US" sz="2400" dirty="0" err="1">
                <a:solidFill>
                  <a:schemeClr val="accent2"/>
                </a:solidFill>
              </a:rPr>
              <a:t>metadata.annotations</a:t>
            </a:r>
            <a:endParaRPr lang="en-US" sz="2400" dirty="0">
              <a:solidFill>
                <a:schemeClr val="accent2"/>
              </a:solidFill>
            </a:endParaRPr>
          </a:p>
          <a:p>
            <a:r>
              <a:rPr lang="en-US" sz="2400" dirty="0">
                <a:solidFill>
                  <a:schemeClr val="accent1"/>
                </a:solidFill>
              </a:rPr>
              <a:t>{</a:t>
            </a:r>
          </a:p>
          <a:p>
            <a:r>
              <a:rPr lang="en-US" sz="2400" dirty="0">
                <a:solidFill>
                  <a:schemeClr val="accent1"/>
                </a:solidFill>
              </a:rPr>
              <a:t>  "OS/version": "8.5",</a:t>
            </a:r>
          </a:p>
          <a:p>
            <a:r>
              <a:rPr lang="en-US" sz="2400" dirty="0">
                <a:solidFill>
                  <a:schemeClr val="accent1"/>
                </a:solidFill>
              </a:rPr>
              <a:t>  "cni.projectcalico.org/</a:t>
            </a:r>
            <a:r>
              <a:rPr lang="en-US" sz="2400" dirty="0" err="1">
                <a:solidFill>
                  <a:schemeClr val="accent1"/>
                </a:solidFill>
              </a:rPr>
              <a:t>containerID</a:t>
            </a:r>
            <a:r>
              <a:rPr lang="en-US" sz="2400" dirty="0">
                <a:solidFill>
                  <a:schemeClr val="accent1"/>
                </a:solidFill>
              </a:rPr>
              <a:t>": "78c8043ee8f15e73f679d1596e89e323acdf757c2cd61ebfda74c2294f7e2733",</a:t>
            </a:r>
          </a:p>
          <a:p>
            <a:r>
              <a:rPr lang="en-US" sz="2400" dirty="0">
                <a:solidFill>
                  <a:schemeClr val="accent1"/>
                </a:solidFill>
              </a:rPr>
              <a:t>  "cni.projectcalico.org/</a:t>
            </a:r>
            <a:r>
              <a:rPr lang="en-US" sz="2400" dirty="0" err="1">
                <a:solidFill>
                  <a:schemeClr val="accent1"/>
                </a:solidFill>
              </a:rPr>
              <a:t>podIP</a:t>
            </a:r>
            <a:r>
              <a:rPr lang="en-US" sz="2400" dirty="0">
                <a:solidFill>
                  <a:schemeClr val="accent1"/>
                </a:solidFill>
              </a:rPr>
              <a:t>": "172.16.133.142/32",</a:t>
            </a:r>
          </a:p>
          <a:p>
            <a:r>
              <a:rPr lang="en-US" sz="2400" dirty="0">
                <a:solidFill>
                  <a:schemeClr val="accent1"/>
                </a:solidFill>
              </a:rPr>
              <a:t>  "cni.projectcalico.org/</a:t>
            </a:r>
            <a:r>
              <a:rPr lang="en-US" sz="2400" dirty="0" err="1">
                <a:solidFill>
                  <a:schemeClr val="accent1"/>
                </a:solidFill>
              </a:rPr>
              <a:t>podIPs</a:t>
            </a:r>
            <a:r>
              <a:rPr lang="en-US" sz="2400" dirty="0">
                <a:solidFill>
                  <a:schemeClr val="accent1"/>
                </a:solidFill>
              </a:rPr>
              <a:t>": "172.16.133.142/32"</a:t>
            </a:r>
          </a:p>
          <a:p>
            <a:r>
              <a:rPr lang="en-US" sz="2400" dirty="0">
                <a:solidFill>
                  <a:schemeClr val="accent1"/>
                </a:solidFill>
              </a:rPr>
              <a:t>}</a:t>
            </a:r>
          </a:p>
          <a:p>
            <a:endParaRPr lang="en-US" dirty="0">
              <a:solidFill>
                <a:schemeClr val="bg1"/>
              </a:solidFill>
            </a:endParaRPr>
          </a:p>
          <a:p>
            <a:endParaRPr lang="en-US" dirty="0">
              <a:solidFill>
                <a:schemeClr val="bg1"/>
              </a:solidFill>
            </a:endParaRPr>
          </a:p>
        </p:txBody>
      </p:sp>
      <p:sp>
        <p:nvSpPr>
          <p:cNvPr id="8" name="Rectangle 7">
            <a:extLst>
              <a:ext uri="{FF2B5EF4-FFF2-40B4-BE49-F238E27FC236}">
                <a16:creationId xmlns:a16="http://schemas.microsoft.com/office/drawing/2014/main" id="{566B6202-7176-1B6B-3342-3FD0B4EEE6E2}"/>
              </a:ext>
            </a:extLst>
          </p:cNvPr>
          <p:cNvSpPr/>
          <p:nvPr/>
        </p:nvSpPr>
        <p:spPr>
          <a:xfrm>
            <a:off x="6812456" y="379275"/>
            <a:ext cx="4194336"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EC2E2E-9415-F49F-C547-DD5B078CEDDD}"/>
              </a:ext>
            </a:extLst>
          </p:cNvPr>
          <p:cNvCxnSpPr>
            <a:cxnSpLocks/>
          </p:cNvCxnSpPr>
          <p:nvPr/>
        </p:nvCxnSpPr>
        <p:spPr>
          <a:xfrm>
            <a:off x="345440" y="1156204"/>
            <a:ext cx="2489200"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23A7F33A-73C4-8AC7-F1DA-D475F2C6B7D1}"/>
              </a:ext>
            </a:extLst>
          </p:cNvPr>
          <p:cNvCxnSpPr>
            <a:cxnSpLocks/>
          </p:cNvCxnSpPr>
          <p:nvPr/>
        </p:nvCxnSpPr>
        <p:spPr>
          <a:xfrm>
            <a:off x="141402" y="2565640"/>
            <a:ext cx="2990194"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 name="Rectangle 1">
            <a:extLst>
              <a:ext uri="{FF2B5EF4-FFF2-40B4-BE49-F238E27FC236}">
                <a16:creationId xmlns:a16="http://schemas.microsoft.com/office/drawing/2014/main" id="{6F133B94-C386-57B8-2078-C533433A0FCC}"/>
              </a:ext>
            </a:extLst>
          </p:cNvPr>
          <p:cNvSpPr/>
          <p:nvPr/>
        </p:nvSpPr>
        <p:spPr>
          <a:xfrm>
            <a:off x="6319520" y="1496904"/>
            <a:ext cx="3393440" cy="327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50EDF-01A4-714B-CC69-C4AC971C2E84}"/>
              </a:ext>
            </a:extLst>
          </p:cNvPr>
          <p:cNvSpPr/>
          <p:nvPr/>
        </p:nvSpPr>
        <p:spPr>
          <a:xfrm>
            <a:off x="3068320" y="404933"/>
            <a:ext cx="660401" cy="3270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47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21"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par>
                          <p:cTn id="16" fill="hold">
                            <p:stCondLst>
                              <p:cond delay="4500"/>
                            </p:stCondLst>
                            <p:childTnLst>
                              <p:par>
                                <p:cTn id="17" presetID="53" presetClass="entr" presetSubtype="16" fill="hold"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p:cTn id="19"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7">
                                            <p:txEl>
                                              <p:pRg st="1" end="1"/>
                                            </p:txEl>
                                          </p:spTgt>
                                        </p:tgtEl>
                                      </p:cBhvr>
                                    </p:animEffect>
                                  </p:childTnLst>
                                </p:cTn>
                              </p:par>
                            </p:childTnLst>
                          </p:cTn>
                        </p:par>
                        <p:par>
                          <p:cTn id="22" fill="hold">
                            <p:stCondLst>
                              <p:cond delay="500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wipe(left)">
                                      <p:cBhvr>
                                        <p:cTn id="30" dur="500"/>
                                        <p:tgtEl>
                                          <p:spTgt spid="7">
                                            <p:txEl>
                                              <p:pRg st="3" end="3"/>
                                            </p:txEl>
                                          </p:spTgt>
                                        </p:tgtEl>
                                      </p:cBhvr>
                                    </p:animEffect>
                                  </p:childTnLst>
                                </p:cTn>
                              </p:par>
                              <p:par>
                                <p:cTn id="31" presetID="22" presetClass="exit" presetSubtype="2" fill="hold" nodeType="withEffect">
                                  <p:stCondLst>
                                    <p:cond delay="0"/>
                                  </p:stCondLst>
                                  <p:childTnLst>
                                    <p:animEffect transition="out" filter="wipe(right)">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21" presetClass="exit" presetSubtype="1" fill="hold" grpId="1" nodeType="withEffect">
                                  <p:stCondLst>
                                    <p:cond delay="0"/>
                                  </p:stCondLst>
                                  <p:childTnLst>
                                    <p:animEffect transition="out" filter="wheel(1)">
                                      <p:cBhvr>
                                        <p:cTn id="35" dur="2000"/>
                                        <p:tgtEl>
                                          <p:spTgt spid="8"/>
                                        </p:tgtEl>
                                      </p:cBhvr>
                                    </p:animEffect>
                                    <p:set>
                                      <p:cBhvr>
                                        <p:cTn id="36" dur="1" fill="hold">
                                          <p:stCondLst>
                                            <p:cond delay="1999"/>
                                          </p:stCondLst>
                                        </p:cTn>
                                        <p:tgtEl>
                                          <p:spTgt spid="8"/>
                                        </p:tgtEl>
                                        <p:attrNameLst>
                                          <p:attrName>style.visibility</p:attrName>
                                        </p:attrNameLst>
                                      </p:cBhvr>
                                      <p:to>
                                        <p:strVal val="hidden"/>
                                      </p:to>
                                    </p:set>
                                  </p:childTnLst>
                                </p:cTn>
                              </p:par>
                              <p:par>
                                <p:cTn id="37" presetID="21" presetClass="exit" presetSubtype="1" fill="hold" grpId="1" nodeType="withEffect">
                                  <p:stCondLst>
                                    <p:cond delay="0"/>
                                  </p:stCondLst>
                                  <p:childTnLst>
                                    <p:animEffect transition="out" filter="wheel(1)">
                                      <p:cBhvr>
                                        <p:cTn id="38" dur="2000"/>
                                        <p:tgtEl>
                                          <p:spTgt spid="3"/>
                                        </p:tgtEl>
                                      </p:cBhvr>
                                    </p:animEffect>
                                    <p:set>
                                      <p:cBhvr>
                                        <p:cTn id="39" dur="1" fill="hold">
                                          <p:stCondLst>
                                            <p:cond delay="1999"/>
                                          </p:stCondLst>
                                        </p:cTn>
                                        <p:tgtEl>
                                          <p:spTgt spid="3"/>
                                        </p:tgtEl>
                                        <p:attrNameLst>
                                          <p:attrName>style.visibility</p:attrName>
                                        </p:attrNameLst>
                                      </p:cBhvr>
                                      <p:to>
                                        <p:strVal val="hidden"/>
                                      </p:to>
                                    </p:set>
                                  </p:childTnLst>
                                </p:cTn>
                              </p:par>
                            </p:childTnLst>
                          </p:cTn>
                        </p:par>
                        <p:par>
                          <p:cTn id="40" fill="hold">
                            <p:stCondLst>
                              <p:cond delay="2000"/>
                            </p:stCondLst>
                            <p:childTnLst>
                              <p:par>
                                <p:cTn id="41" presetID="21" presetClass="entr" presetSubtype="1"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heel(1)">
                                      <p:cBhvr>
                                        <p:cTn id="43" dur="2000"/>
                                        <p:tgtEl>
                                          <p:spTgt spid="2"/>
                                        </p:tgtEl>
                                      </p:cBhvr>
                                    </p:animEffect>
                                  </p:childTnLst>
                                </p:cTn>
                              </p:par>
                              <p:par>
                                <p:cTn id="44" presetID="21" presetClass="exit" presetSubtype="1" fill="hold" grpId="1" nodeType="withEffect">
                                  <p:stCondLst>
                                    <p:cond delay="0"/>
                                  </p:stCondLst>
                                  <p:childTnLst>
                                    <p:animEffect transition="out" filter="wheel(1)">
                                      <p:cBhvr>
                                        <p:cTn id="45" dur="2000"/>
                                        <p:tgtEl>
                                          <p:spTgt spid="2"/>
                                        </p:tgtEl>
                                      </p:cBhvr>
                                    </p:animEffect>
                                    <p:set>
                                      <p:cBhvr>
                                        <p:cTn id="46" dur="1" fill="hold">
                                          <p:stCondLst>
                                            <p:cond delay="1999"/>
                                          </p:stCondLst>
                                        </p:cTn>
                                        <p:tgtEl>
                                          <p:spTgt spid="2"/>
                                        </p:tgtEl>
                                        <p:attrNameLst>
                                          <p:attrName>style.visibility</p:attrName>
                                        </p:attrNameLst>
                                      </p:cBhvr>
                                      <p:to>
                                        <p:strVal val="hidden"/>
                                      </p:to>
                                    </p:set>
                                  </p:childTnLst>
                                </p:cTn>
                              </p:par>
                            </p:childTnLst>
                          </p:cTn>
                        </p:par>
                        <p:par>
                          <p:cTn id="47" fill="hold">
                            <p:stCondLst>
                              <p:cond delay="4000"/>
                            </p:stCondLst>
                            <p:childTnLst>
                              <p:par>
                                <p:cTn id="48" presetID="53" presetClass="entr" presetSubtype="16" fill="hold" nodeType="afterEffect">
                                  <p:stCondLst>
                                    <p:cond delay="0"/>
                                  </p:stCondLst>
                                  <p:childTnLst>
                                    <p:set>
                                      <p:cBhvr>
                                        <p:cTn id="49" dur="1" fill="hold">
                                          <p:stCondLst>
                                            <p:cond delay="0"/>
                                          </p:stCondLst>
                                        </p:cTn>
                                        <p:tgtEl>
                                          <p:spTgt spid="7">
                                            <p:txEl>
                                              <p:pRg st="4" end="4"/>
                                            </p:txEl>
                                          </p:spTgt>
                                        </p:tgtEl>
                                        <p:attrNameLst>
                                          <p:attrName>style.visibility</p:attrName>
                                        </p:attrNameLst>
                                      </p:cBhvr>
                                      <p:to>
                                        <p:strVal val="visible"/>
                                      </p:to>
                                    </p:set>
                                    <p:anim calcmode="lin" valueType="num">
                                      <p:cBhvr>
                                        <p:cTn id="50"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51"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52" dur="500"/>
                                        <p:tgtEl>
                                          <p:spTgt spid="7">
                                            <p:txEl>
                                              <p:pRg st="4" end="4"/>
                                            </p:txEl>
                                          </p:spTgt>
                                        </p:tgtEl>
                                      </p:cBhvr>
                                    </p:animEffect>
                                  </p:childTnLst>
                                </p:cTn>
                              </p:par>
                              <p:par>
                                <p:cTn id="53" presetID="53" presetClass="entr" presetSubtype="16" fill="hold" nodeType="with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anim calcmode="lin" valueType="num">
                                      <p:cBhvr>
                                        <p:cTn id="55"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57" dur="500"/>
                                        <p:tgtEl>
                                          <p:spTgt spid="7">
                                            <p:txEl>
                                              <p:pRg st="5" end="5"/>
                                            </p:txEl>
                                          </p:spTgt>
                                        </p:tgtEl>
                                      </p:cBhvr>
                                    </p:animEffect>
                                  </p:childTnLst>
                                </p:cTn>
                              </p:par>
                              <p:par>
                                <p:cTn id="58" presetID="53" presetClass="entr" presetSubtype="16" fill="hold" nodeType="withEffect">
                                  <p:stCondLst>
                                    <p:cond delay="0"/>
                                  </p:stCondLst>
                                  <p:childTnLst>
                                    <p:set>
                                      <p:cBhvr>
                                        <p:cTn id="59" dur="1" fill="hold">
                                          <p:stCondLst>
                                            <p:cond delay="0"/>
                                          </p:stCondLst>
                                        </p:cTn>
                                        <p:tgtEl>
                                          <p:spTgt spid="7">
                                            <p:txEl>
                                              <p:pRg st="6" end="6"/>
                                            </p:txEl>
                                          </p:spTgt>
                                        </p:tgtEl>
                                        <p:attrNameLst>
                                          <p:attrName>style.visibility</p:attrName>
                                        </p:attrNameLst>
                                      </p:cBhvr>
                                      <p:to>
                                        <p:strVal val="visible"/>
                                      </p:to>
                                    </p:set>
                                    <p:anim calcmode="lin" valueType="num">
                                      <p:cBhvr>
                                        <p:cTn id="60"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7">
                                            <p:txEl>
                                              <p:pRg st="6" end="6"/>
                                            </p:txEl>
                                          </p:spTgt>
                                        </p:tgtEl>
                                      </p:cBhvr>
                                    </p:animEffect>
                                  </p:childTnLst>
                                </p:cTn>
                              </p:par>
                              <p:par>
                                <p:cTn id="63" presetID="53" presetClass="entr" presetSubtype="16" fill="hold" nodeType="withEffect">
                                  <p:stCondLst>
                                    <p:cond delay="0"/>
                                  </p:stCondLst>
                                  <p:childTnLst>
                                    <p:set>
                                      <p:cBhvr>
                                        <p:cTn id="64" dur="1" fill="hold">
                                          <p:stCondLst>
                                            <p:cond delay="0"/>
                                          </p:stCondLst>
                                        </p:cTn>
                                        <p:tgtEl>
                                          <p:spTgt spid="7">
                                            <p:txEl>
                                              <p:pRg st="7" end="7"/>
                                            </p:txEl>
                                          </p:spTgt>
                                        </p:tgtEl>
                                        <p:attrNameLst>
                                          <p:attrName>style.visibility</p:attrName>
                                        </p:attrNameLst>
                                      </p:cBhvr>
                                      <p:to>
                                        <p:strVal val="visible"/>
                                      </p:to>
                                    </p:set>
                                    <p:anim calcmode="lin" valueType="num">
                                      <p:cBhvr>
                                        <p:cTn id="65"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66"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67" dur="500"/>
                                        <p:tgtEl>
                                          <p:spTgt spid="7">
                                            <p:txEl>
                                              <p:pRg st="7" end="7"/>
                                            </p:txEl>
                                          </p:spTgt>
                                        </p:tgtEl>
                                      </p:cBhvr>
                                    </p:animEffect>
                                  </p:childTnLst>
                                </p:cTn>
                              </p:par>
                              <p:par>
                                <p:cTn id="68" presetID="53" presetClass="entr" presetSubtype="16" fill="hold" nodeType="withEffect">
                                  <p:stCondLst>
                                    <p:cond delay="0"/>
                                  </p:stCondLst>
                                  <p:childTnLst>
                                    <p:set>
                                      <p:cBhvr>
                                        <p:cTn id="69" dur="1" fill="hold">
                                          <p:stCondLst>
                                            <p:cond delay="0"/>
                                          </p:stCondLst>
                                        </p:cTn>
                                        <p:tgtEl>
                                          <p:spTgt spid="7">
                                            <p:txEl>
                                              <p:pRg st="8" end="8"/>
                                            </p:txEl>
                                          </p:spTgt>
                                        </p:tgtEl>
                                        <p:attrNameLst>
                                          <p:attrName>style.visibility</p:attrName>
                                        </p:attrNameLst>
                                      </p:cBhvr>
                                      <p:to>
                                        <p:strVal val="visible"/>
                                      </p:to>
                                    </p:set>
                                    <p:anim calcmode="lin" valueType="num">
                                      <p:cBhvr>
                                        <p:cTn id="70"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71"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72" dur="500"/>
                                        <p:tgtEl>
                                          <p:spTgt spid="7">
                                            <p:txEl>
                                              <p:pRg st="8" end="8"/>
                                            </p:txEl>
                                          </p:spTgt>
                                        </p:tgtEl>
                                      </p:cBhvr>
                                    </p:animEffect>
                                  </p:childTnLst>
                                </p:cTn>
                              </p:par>
                              <p:par>
                                <p:cTn id="73" presetID="53" presetClass="entr" presetSubtype="16" fill="hold" nodeType="withEffect">
                                  <p:stCondLst>
                                    <p:cond delay="0"/>
                                  </p:stCondLst>
                                  <p:childTnLst>
                                    <p:set>
                                      <p:cBhvr>
                                        <p:cTn id="74" dur="1" fill="hold">
                                          <p:stCondLst>
                                            <p:cond delay="0"/>
                                          </p:stCondLst>
                                        </p:cTn>
                                        <p:tgtEl>
                                          <p:spTgt spid="7">
                                            <p:txEl>
                                              <p:pRg st="9" end="9"/>
                                            </p:txEl>
                                          </p:spTgt>
                                        </p:tgtEl>
                                        <p:attrNameLst>
                                          <p:attrName>style.visibility</p:attrName>
                                        </p:attrNameLst>
                                      </p:cBhvr>
                                      <p:to>
                                        <p:strVal val="visible"/>
                                      </p:to>
                                    </p:set>
                                    <p:anim calcmode="lin" valueType="num">
                                      <p:cBhvr>
                                        <p:cTn id="75"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76"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77" dur="500"/>
                                        <p:tgtEl>
                                          <p:spTgt spid="7">
                                            <p:txEl>
                                              <p:pRg st="9" end="9"/>
                                            </p:txEl>
                                          </p:spTgt>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left)">
                                      <p:cBhvr>
                                        <p:cTn id="81" dur="1000"/>
                                        <p:tgtEl>
                                          <p:spTgt spid="11"/>
                                        </p:tgtEl>
                                      </p:cBhvr>
                                    </p:animEffect>
                                  </p:childTnLst>
                                </p:cTn>
                              </p:par>
                            </p:childTnLst>
                          </p:cTn>
                        </p:par>
                        <p:par>
                          <p:cTn id="82" fill="hold">
                            <p:stCondLst>
                              <p:cond delay="5500"/>
                            </p:stCondLst>
                            <p:childTnLst>
                              <p:par>
                                <p:cTn id="83" presetID="22" presetClass="exit" presetSubtype="2" fill="hold" nodeType="afterEffect">
                                  <p:stCondLst>
                                    <p:cond delay="1250"/>
                                  </p:stCondLst>
                                  <p:childTnLst>
                                    <p:animEffect transition="out" filter="wipe(right)">
                                      <p:cBhvr>
                                        <p:cTn id="84" dur="1250"/>
                                        <p:tgtEl>
                                          <p:spTgt spid="11"/>
                                        </p:tgtEl>
                                      </p:cBhvr>
                                    </p:animEffect>
                                    <p:set>
                                      <p:cBhvr>
                                        <p:cTn id="85" dur="1" fill="hold">
                                          <p:stCondLst>
                                            <p:cond delay="1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2" grpId="1" animBg="1"/>
      <p:bldP spid="3" grpId="0" animBg="1"/>
      <p:bldP spid="3"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04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800" b="1" dirty="0"/>
                <a:t>How to delete Annotation</a:t>
              </a:r>
              <a:endParaRPr lang="en-US" sz="4800" b="1" dirty="0">
                <a:solidFill>
                  <a:schemeClr val="accent3"/>
                </a:solidFill>
              </a:endParaRPr>
            </a:p>
          </p:txBody>
        </p:sp>
      </p:grpSp>
    </p:spTree>
    <p:extLst>
      <p:ext uri="{BB962C8B-B14F-4D97-AF65-F5344CB8AC3E}">
        <p14:creationId xmlns:p14="http://schemas.microsoft.com/office/powerpoint/2010/main" val="2780813388"/>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2C48A-F262-4338-EF58-E2E738B222B9}"/>
              </a:ext>
            </a:extLst>
          </p:cNvPr>
          <p:cNvSpPr/>
          <p:nvPr/>
        </p:nvSpPr>
        <p:spPr>
          <a:xfrm>
            <a:off x="141402" y="298938"/>
            <a:ext cx="10783272" cy="64008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C13BCC-D6CF-F18F-3F5A-582C39477C60}"/>
              </a:ext>
            </a:extLst>
          </p:cNvPr>
          <p:cNvSpPr txBox="1"/>
          <p:nvPr/>
        </p:nvSpPr>
        <p:spPr>
          <a:xfrm>
            <a:off x="0" y="298938"/>
            <a:ext cx="12192000" cy="5232202"/>
          </a:xfrm>
          <a:prstGeom prst="rect">
            <a:avLst/>
          </a:prstGeom>
          <a:noFill/>
        </p:spPr>
        <p:txBody>
          <a:bodyPr wrap="square" rtlCol="0">
            <a:spAutoFit/>
          </a:bodyPr>
          <a:lstStyle/>
          <a:p>
            <a:r>
              <a:rPr lang="en-US" sz="12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metadata.annotations</a:t>
            </a:r>
            <a:endParaRPr lang="en-US" dirty="0">
              <a:solidFill>
                <a:schemeClr val="accent2"/>
              </a:solidFill>
            </a:endParaRPr>
          </a:p>
          <a:p>
            <a:r>
              <a:rPr lang="en-US" dirty="0">
                <a:solidFill>
                  <a:schemeClr val="bg1"/>
                </a:solidFill>
              </a:rPr>
              <a:t>{</a:t>
            </a:r>
          </a:p>
          <a:p>
            <a:r>
              <a:rPr lang="en-US" dirty="0">
                <a:solidFill>
                  <a:schemeClr val="accent1"/>
                </a:solidFill>
              </a:rPr>
              <a:t>  "application": "Nginx-web-server",</a:t>
            </a:r>
          </a:p>
          <a:p>
            <a:r>
              <a:rPr lang="en-US" dirty="0">
                <a:solidFill>
                  <a:schemeClr val="accent1"/>
                </a:solidFill>
              </a:rPr>
              <a:t>  "deployment.kubernetes.io/revision": "2"</a:t>
            </a:r>
          </a:p>
          <a:p>
            <a:r>
              <a:rPr lang="en-US" dirty="0">
                <a:solidFill>
                  <a:schemeClr val="bg1"/>
                </a:solidFill>
              </a:rPr>
              <a:t>}</a:t>
            </a:r>
          </a:p>
          <a:p>
            <a:endParaRPr lang="en-US" dirty="0">
              <a:solidFill>
                <a:schemeClr val="bg1"/>
              </a:solidFill>
            </a:endParaRPr>
          </a:p>
          <a:p>
            <a:r>
              <a:rPr lang="en-US" sz="1400" dirty="0">
                <a:solidFill>
                  <a:schemeClr val="bg1"/>
                </a:solidFill>
              </a:rPr>
              <a:t>[root@master1 ~]#   </a:t>
            </a:r>
            <a:r>
              <a:rPr lang="en-US" dirty="0">
                <a:solidFill>
                  <a:schemeClr val="accent2"/>
                </a:solidFill>
              </a:rPr>
              <a:t>kubectl annotate </a:t>
            </a:r>
            <a:r>
              <a:rPr lang="en-US" dirty="0" err="1">
                <a:solidFill>
                  <a:schemeClr val="accent2"/>
                </a:solidFill>
              </a:rPr>
              <a:t>deployments.apps</a:t>
            </a:r>
            <a:r>
              <a:rPr lang="en-US" dirty="0">
                <a:solidFill>
                  <a:schemeClr val="accent2"/>
                </a:solidFill>
              </a:rPr>
              <a:t> nginx </a:t>
            </a:r>
            <a:r>
              <a:rPr lang="en-US" sz="2800" dirty="0">
                <a:solidFill>
                  <a:schemeClr val="accent2"/>
                </a:solidFill>
              </a:rPr>
              <a:t>application-</a:t>
            </a:r>
            <a:endParaRPr lang="en-US" dirty="0">
              <a:solidFill>
                <a:schemeClr val="accent2"/>
              </a:solidFill>
            </a:endParaRPr>
          </a:p>
          <a:p>
            <a:r>
              <a:rPr lang="en-US" dirty="0" err="1">
                <a:solidFill>
                  <a:schemeClr val="accent1"/>
                </a:solidFill>
              </a:rPr>
              <a:t>deployment.apps</a:t>
            </a:r>
            <a:r>
              <a:rPr lang="en-US" dirty="0">
                <a:solidFill>
                  <a:schemeClr val="accent1"/>
                </a:solidFill>
              </a:rPr>
              <a:t>/nginx annotated</a:t>
            </a:r>
          </a:p>
          <a:p>
            <a:endParaRPr lang="en-US" dirty="0">
              <a:solidFill>
                <a:schemeClr val="bg1"/>
              </a:solidFill>
            </a:endParaRPr>
          </a:p>
          <a:p>
            <a:r>
              <a:rPr lang="en-US" sz="1200" dirty="0">
                <a:solidFill>
                  <a:schemeClr val="bg1"/>
                </a:solidFill>
              </a:rPr>
              <a:t>[root@master1 ~]# </a:t>
            </a:r>
            <a:r>
              <a:rPr lang="en-US" dirty="0">
                <a:solidFill>
                  <a:schemeClr val="accent2"/>
                </a:solidFill>
              </a:rPr>
              <a:t>kubectl patch deployments/nginx --type=</a:t>
            </a:r>
            <a:r>
              <a:rPr lang="en-US" dirty="0" err="1">
                <a:solidFill>
                  <a:schemeClr val="accent2"/>
                </a:solidFill>
              </a:rPr>
              <a:t>json</a:t>
            </a:r>
            <a:r>
              <a:rPr lang="en-US" dirty="0">
                <a:solidFill>
                  <a:schemeClr val="accent2"/>
                </a:solidFill>
              </a:rPr>
              <a:t> -p='[{"op": "remove", "path": "/metadata/annotations/application"}]'</a:t>
            </a:r>
          </a:p>
          <a:p>
            <a:r>
              <a:rPr lang="en-US" dirty="0" err="1">
                <a:solidFill>
                  <a:schemeClr val="accent1"/>
                </a:solidFill>
              </a:rPr>
              <a:t>deployment.apps</a:t>
            </a:r>
            <a:r>
              <a:rPr lang="en-US" dirty="0">
                <a:solidFill>
                  <a:schemeClr val="accent1"/>
                </a:solidFill>
              </a:rPr>
              <a:t>/nginx patched</a:t>
            </a:r>
          </a:p>
          <a:p>
            <a:endParaRPr lang="en-US" dirty="0">
              <a:solidFill>
                <a:schemeClr val="bg1"/>
              </a:solidFill>
            </a:endParaRPr>
          </a:p>
          <a:p>
            <a:endParaRPr lang="en-US" dirty="0">
              <a:solidFill>
                <a:schemeClr val="bg1"/>
              </a:solidFill>
            </a:endParaRPr>
          </a:p>
          <a:p>
            <a:r>
              <a:rPr lang="en-US" sz="1400" dirty="0">
                <a:solidFill>
                  <a:schemeClr val="bg1"/>
                </a:solidFill>
              </a:rPr>
              <a:t>[root@master1 ~]#  </a:t>
            </a:r>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metadata.annotations</a:t>
            </a:r>
            <a:endParaRPr lang="en-US" dirty="0">
              <a:solidFill>
                <a:schemeClr val="accent2"/>
              </a:solidFill>
            </a:endParaRPr>
          </a:p>
          <a:p>
            <a:r>
              <a:rPr lang="en-US" dirty="0">
                <a:solidFill>
                  <a:schemeClr val="accent1"/>
                </a:solidFill>
              </a:rPr>
              <a:t>{</a:t>
            </a:r>
          </a:p>
          <a:p>
            <a:r>
              <a:rPr lang="en-US" dirty="0">
                <a:solidFill>
                  <a:schemeClr val="accent1"/>
                </a:solidFill>
              </a:rPr>
              <a:t>  "deployment.kubernetes.io/revision": "2"</a:t>
            </a:r>
          </a:p>
          <a:p>
            <a:r>
              <a:rPr lang="en-US" dirty="0">
                <a:solidFill>
                  <a:schemeClr val="accent1"/>
                </a:solidFill>
              </a:rPr>
              <a:t>}</a:t>
            </a:r>
          </a:p>
          <a:p>
            <a:endParaRPr lang="en-US" dirty="0">
              <a:solidFill>
                <a:schemeClr val="bg1"/>
              </a:solidFill>
            </a:endParaRPr>
          </a:p>
        </p:txBody>
      </p:sp>
      <p:sp>
        <p:nvSpPr>
          <p:cNvPr id="8" name="Rectangle 7">
            <a:extLst>
              <a:ext uri="{FF2B5EF4-FFF2-40B4-BE49-F238E27FC236}">
                <a16:creationId xmlns:a16="http://schemas.microsoft.com/office/drawing/2014/main" id="{566B6202-7176-1B6B-3342-3FD0B4EEE6E2}"/>
              </a:ext>
            </a:extLst>
          </p:cNvPr>
          <p:cNvSpPr/>
          <p:nvPr/>
        </p:nvSpPr>
        <p:spPr>
          <a:xfrm>
            <a:off x="4912536" y="298938"/>
            <a:ext cx="3626069"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3A7F33A-73C4-8AC7-F1DA-D475F2C6B7D1}"/>
              </a:ext>
            </a:extLst>
          </p:cNvPr>
          <p:cNvCxnSpPr>
            <a:cxnSpLocks/>
          </p:cNvCxnSpPr>
          <p:nvPr/>
        </p:nvCxnSpPr>
        <p:spPr>
          <a:xfrm>
            <a:off x="290348" y="4953240"/>
            <a:ext cx="3778732" cy="0"/>
          </a:xfrm>
          <a:prstGeom prst="straightConnector1">
            <a:avLst/>
          </a:prstGeom>
          <a:ln w="57150">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 name="Rectangle 1">
            <a:extLst>
              <a:ext uri="{FF2B5EF4-FFF2-40B4-BE49-F238E27FC236}">
                <a16:creationId xmlns:a16="http://schemas.microsoft.com/office/drawing/2014/main" id="{6F133B94-C386-57B8-2078-C533433A0FCC}"/>
              </a:ext>
            </a:extLst>
          </p:cNvPr>
          <p:cNvSpPr/>
          <p:nvPr/>
        </p:nvSpPr>
        <p:spPr>
          <a:xfrm>
            <a:off x="71514" y="802747"/>
            <a:ext cx="4216400" cy="7836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C1167BC-C68D-482D-E10D-6161034AE80E}"/>
              </a:ext>
            </a:extLst>
          </p:cNvPr>
          <p:cNvSpPr/>
          <p:nvPr/>
        </p:nvSpPr>
        <p:spPr>
          <a:xfrm>
            <a:off x="7101490" y="2049211"/>
            <a:ext cx="274320" cy="378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1BFBD9-C758-B07C-F99D-E9E7A01AA2A2}"/>
              </a:ext>
            </a:extLst>
          </p:cNvPr>
          <p:cNvSpPr/>
          <p:nvPr/>
        </p:nvSpPr>
        <p:spPr>
          <a:xfrm>
            <a:off x="1536524" y="2049212"/>
            <a:ext cx="1653715"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F8394F-F873-A3A2-8361-490BFAC7403C}"/>
              </a:ext>
            </a:extLst>
          </p:cNvPr>
          <p:cNvSpPr/>
          <p:nvPr/>
        </p:nvSpPr>
        <p:spPr>
          <a:xfrm>
            <a:off x="141402" y="825754"/>
            <a:ext cx="3322320" cy="37837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90A186-416D-B578-30B9-413A7F8439D5}"/>
              </a:ext>
            </a:extLst>
          </p:cNvPr>
          <p:cNvSpPr/>
          <p:nvPr/>
        </p:nvSpPr>
        <p:spPr>
          <a:xfrm>
            <a:off x="5935496" y="2915039"/>
            <a:ext cx="1694663"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A53DFC-66DD-A95B-444D-0ADAD55A2A68}"/>
              </a:ext>
            </a:extLst>
          </p:cNvPr>
          <p:cNvSpPr/>
          <p:nvPr/>
        </p:nvSpPr>
        <p:spPr>
          <a:xfrm>
            <a:off x="1267326" y="2915039"/>
            <a:ext cx="1333634"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8ACD035-18B6-DFC5-0E4C-35851E3F08CE}"/>
              </a:ext>
            </a:extLst>
          </p:cNvPr>
          <p:cNvSpPr/>
          <p:nvPr/>
        </p:nvSpPr>
        <p:spPr>
          <a:xfrm>
            <a:off x="8270240" y="1076960"/>
            <a:ext cx="3342640" cy="62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https://jsonpatch.com/</a:t>
            </a:r>
          </a:p>
        </p:txBody>
      </p:sp>
    </p:spTree>
    <p:extLst>
      <p:ext uri="{BB962C8B-B14F-4D97-AF65-F5344CB8AC3E}">
        <p14:creationId xmlns:p14="http://schemas.microsoft.com/office/powerpoint/2010/main" val="73215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4350"/>
                            </p:stCondLst>
                            <p:childTnLst>
                              <p:par>
                                <p:cTn id="9" presetID="21"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par>
                          <p:cTn id="12" fill="hold">
                            <p:stCondLst>
                              <p:cond delay="6350"/>
                            </p:stCondLst>
                            <p:childTnLst>
                              <p:par>
                                <p:cTn id="13" presetID="1"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par>
                          <p:cTn id="21" fill="hold">
                            <p:stCondLst>
                              <p:cond delay="6350"/>
                            </p:stCondLst>
                            <p:childTnLst>
                              <p:par>
                                <p:cTn id="22" presetID="21" presetClass="entr" presetSubtype="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heel(1)">
                                      <p:cBhvr>
                                        <p:cTn id="24" dur="2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2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iterate type="lt">
                                    <p:tmPct val="10000"/>
                                  </p:iterate>
                                  <p:childTnLst>
                                    <p:set>
                                      <p:cBhvr>
                                        <p:cTn id="33" dur="1" fill="hold">
                                          <p:stCondLst>
                                            <p:cond delay="0"/>
                                          </p:stCondLst>
                                        </p:cTn>
                                        <p:tgtEl>
                                          <p:spTgt spid="7">
                                            <p:txEl>
                                              <p:pRg st="6" end="6"/>
                                            </p:txEl>
                                          </p:spTgt>
                                        </p:tgtEl>
                                        <p:attrNameLst>
                                          <p:attrName>style.visibility</p:attrName>
                                        </p:attrNameLst>
                                      </p:cBhvr>
                                      <p:to>
                                        <p:strVal val="visible"/>
                                      </p:to>
                                    </p:set>
                                    <p:animEffect transition="in" filter="wipe(left)">
                                      <p:cBhvr>
                                        <p:cTn id="34" dur="500"/>
                                        <p:tgtEl>
                                          <p:spTgt spid="7">
                                            <p:txEl>
                                              <p:pRg st="6" end="6"/>
                                            </p:txEl>
                                          </p:spTgt>
                                        </p:tgtEl>
                                      </p:cBhvr>
                                    </p:animEffect>
                                  </p:childTnLst>
                                </p:cTn>
                              </p:par>
                              <p:par>
                                <p:cTn id="35" presetID="21" presetClass="exit" presetSubtype="1" fill="hold" grpId="1" nodeType="withEffect">
                                  <p:stCondLst>
                                    <p:cond delay="0"/>
                                  </p:stCondLst>
                                  <p:childTnLst>
                                    <p:animEffect transition="out" filter="wheel(1)">
                                      <p:cBhvr>
                                        <p:cTn id="36" dur="2000"/>
                                        <p:tgtEl>
                                          <p:spTgt spid="2"/>
                                        </p:tgtEl>
                                      </p:cBhvr>
                                    </p:animEffect>
                                    <p:set>
                                      <p:cBhvr>
                                        <p:cTn id="37" dur="1" fill="hold">
                                          <p:stCondLst>
                                            <p:cond delay="1999"/>
                                          </p:stCondLst>
                                        </p:cTn>
                                        <p:tgtEl>
                                          <p:spTgt spid="2"/>
                                        </p:tgtEl>
                                        <p:attrNameLst>
                                          <p:attrName>style.visibility</p:attrName>
                                        </p:attrNameLst>
                                      </p:cBhvr>
                                      <p:to>
                                        <p:strVal val="hidden"/>
                                      </p:to>
                                    </p:set>
                                  </p:childTnLst>
                                </p:cTn>
                              </p:par>
                              <p:par>
                                <p:cTn id="38" presetID="21" presetClass="exit" presetSubtype="1" fill="hold" grpId="1" nodeType="withEffect">
                                  <p:stCondLst>
                                    <p:cond delay="0"/>
                                  </p:stCondLst>
                                  <p:childTnLst>
                                    <p:animEffect transition="out" filter="wheel(1)">
                                      <p:cBhvr>
                                        <p:cTn id="39" dur="2000"/>
                                        <p:tgtEl>
                                          <p:spTgt spid="8"/>
                                        </p:tgtEl>
                                      </p:cBhvr>
                                    </p:animEffect>
                                    <p:set>
                                      <p:cBhvr>
                                        <p:cTn id="40" dur="1" fill="hold">
                                          <p:stCondLst>
                                            <p:cond delay="1999"/>
                                          </p:stCondLst>
                                        </p:cTn>
                                        <p:tgtEl>
                                          <p:spTgt spid="8"/>
                                        </p:tgtEl>
                                        <p:attrNameLst>
                                          <p:attrName>style.visibility</p:attrName>
                                        </p:attrNameLst>
                                      </p:cBhvr>
                                      <p:to>
                                        <p:strVal val="hidden"/>
                                      </p:to>
                                    </p:set>
                                  </p:childTnLst>
                                </p:cTn>
                              </p:par>
                              <p:par>
                                <p:cTn id="41" presetID="21" presetClass="exit" presetSubtype="1" fill="hold" grpId="1" nodeType="withEffect">
                                  <p:stCondLst>
                                    <p:cond delay="0"/>
                                  </p:stCondLst>
                                  <p:childTnLst>
                                    <p:animEffect transition="out" filter="wheel(1)">
                                      <p:cBhvr>
                                        <p:cTn id="42" dur="2000"/>
                                        <p:tgtEl>
                                          <p:spTgt spid="13"/>
                                        </p:tgtEl>
                                      </p:cBhvr>
                                    </p:animEffect>
                                    <p:set>
                                      <p:cBhvr>
                                        <p:cTn id="43" dur="1" fill="hold">
                                          <p:stCondLst>
                                            <p:cond delay="1999"/>
                                          </p:stCondLst>
                                        </p:cTn>
                                        <p:tgtEl>
                                          <p:spTgt spid="13"/>
                                        </p:tgtEl>
                                        <p:attrNameLst>
                                          <p:attrName>style.visibility</p:attrName>
                                        </p:attrNameLst>
                                      </p:cBhvr>
                                      <p:to>
                                        <p:strVal val="hidden"/>
                                      </p:to>
                                    </p:set>
                                  </p:childTnLst>
                                </p:cTn>
                              </p:par>
                            </p:childTnLst>
                          </p:cTn>
                        </p:par>
                        <p:par>
                          <p:cTn id="44" fill="hold">
                            <p:stCondLst>
                              <p:cond delay="3650"/>
                            </p:stCondLst>
                            <p:childTnLst>
                              <p:par>
                                <p:cTn id="45" presetID="21" presetClass="entr" presetSubtype="1"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heel(1)">
                                      <p:cBhvr>
                                        <p:cTn id="47" dur="2000"/>
                                        <p:tgtEl>
                                          <p:spTgt spid="6"/>
                                        </p:tgtEl>
                                      </p:cBhvr>
                                    </p:animEffect>
                                  </p:childTnLst>
                                </p:cTn>
                              </p:par>
                            </p:childTnLst>
                          </p:cTn>
                        </p:par>
                        <p:par>
                          <p:cTn id="48" fill="hold">
                            <p:stCondLst>
                              <p:cond delay="5650"/>
                            </p:stCondLst>
                            <p:childTnLst>
                              <p:par>
                                <p:cTn id="49" presetID="21" presetClass="entr" presetSubtype="1"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heel(1)">
                                      <p:cBhvr>
                                        <p:cTn id="51" dur="2000"/>
                                        <p:tgtEl>
                                          <p:spTgt spid="5"/>
                                        </p:tgtEl>
                                      </p:cBhvr>
                                    </p:animEffect>
                                  </p:childTnLst>
                                </p:cTn>
                              </p:par>
                            </p:childTnLst>
                          </p:cTn>
                        </p:par>
                        <p:par>
                          <p:cTn id="52" fill="hold">
                            <p:stCondLst>
                              <p:cond delay="7650"/>
                            </p:stCondLst>
                            <p:childTnLst>
                              <p:par>
                                <p:cTn id="53" presetID="22" presetClass="entr" presetSubtype="8" fill="hold" nodeType="afterEffect">
                                  <p:stCondLst>
                                    <p:cond delay="500"/>
                                  </p:stCondLst>
                                  <p:childTnLst>
                                    <p:set>
                                      <p:cBhvr>
                                        <p:cTn id="54" dur="1" fill="hold">
                                          <p:stCondLst>
                                            <p:cond delay="0"/>
                                          </p:stCondLst>
                                        </p:cTn>
                                        <p:tgtEl>
                                          <p:spTgt spid="7">
                                            <p:txEl>
                                              <p:pRg st="7" end="7"/>
                                            </p:txEl>
                                          </p:spTgt>
                                        </p:tgtEl>
                                        <p:attrNameLst>
                                          <p:attrName>style.visibility</p:attrName>
                                        </p:attrNameLst>
                                      </p:cBhvr>
                                      <p:to>
                                        <p:strVal val="visible"/>
                                      </p:to>
                                    </p:set>
                                    <p:animEffect transition="in" filter="wipe(left)">
                                      <p:cBhvr>
                                        <p:cTn id="55" dur="500"/>
                                        <p:tgtEl>
                                          <p:spTgt spid="7">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
                                            <p:txEl>
                                              <p:pRg st="9" end="9"/>
                                            </p:txEl>
                                          </p:spTgt>
                                        </p:tgtEl>
                                        <p:attrNameLst>
                                          <p:attrName>style.visibility</p:attrName>
                                        </p:attrNameLst>
                                      </p:cBhvr>
                                      <p:to>
                                        <p:strVal val="visible"/>
                                      </p:to>
                                    </p:set>
                                    <p:animEffect transition="in" filter="wipe(left)">
                                      <p:cBhvr>
                                        <p:cTn id="60" dur="500"/>
                                        <p:tgtEl>
                                          <p:spTgt spid="7">
                                            <p:txEl>
                                              <p:pRg st="9" end="9"/>
                                            </p:txEl>
                                          </p:spTgt>
                                        </p:tgtEl>
                                      </p:cBhvr>
                                    </p:animEffect>
                                  </p:childTnLst>
                                </p:cTn>
                              </p:par>
                            </p:childTnLst>
                          </p:cTn>
                        </p:par>
                        <p:par>
                          <p:cTn id="61" fill="hold">
                            <p:stCondLst>
                              <p:cond delay="500"/>
                            </p:stCondLst>
                            <p:childTnLst>
                              <p:par>
                                <p:cTn id="62" presetID="21" presetClass="entr" presetSubtype="1"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heel(1)">
                                      <p:cBhvr>
                                        <p:cTn id="64" dur="2000"/>
                                        <p:tgtEl>
                                          <p:spTgt spid="15"/>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7">
                                            <p:txEl>
                                              <p:pRg st="10" end="10"/>
                                            </p:txEl>
                                          </p:spTgt>
                                        </p:tgtEl>
                                        <p:attrNameLst>
                                          <p:attrName>style.visibility</p:attrName>
                                        </p:attrNameLst>
                                      </p:cBhvr>
                                      <p:to>
                                        <p:strVal val="visible"/>
                                      </p:to>
                                    </p:set>
                                    <p:animEffect transition="in" filter="wipe(left)">
                                      <p:cBhvr>
                                        <p:cTn id="68" dur="500"/>
                                        <p:tgtEl>
                                          <p:spTgt spid="7">
                                            <p:txEl>
                                              <p:pRg st="10" end="10"/>
                                            </p:txEl>
                                          </p:spTgt>
                                        </p:tgtEl>
                                      </p:cBhvr>
                                    </p:animEffect>
                                  </p:childTnLst>
                                </p:cTn>
                              </p:par>
                              <p:par>
                                <p:cTn id="69" presetID="21" presetClass="exit" presetSubtype="1" fill="hold" grpId="1" nodeType="withEffect">
                                  <p:stCondLst>
                                    <p:cond delay="0"/>
                                  </p:stCondLst>
                                  <p:childTnLst>
                                    <p:animEffect transition="out" filter="wheel(1)">
                                      <p:cBhvr>
                                        <p:cTn id="70" dur="2000"/>
                                        <p:tgtEl>
                                          <p:spTgt spid="6"/>
                                        </p:tgtEl>
                                      </p:cBhvr>
                                    </p:animEffect>
                                    <p:set>
                                      <p:cBhvr>
                                        <p:cTn id="71" dur="1" fill="hold">
                                          <p:stCondLst>
                                            <p:cond delay="1999"/>
                                          </p:stCondLst>
                                        </p:cTn>
                                        <p:tgtEl>
                                          <p:spTgt spid="6"/>
                                        </p:tgtEl>
                                        <p:attrNameLst>
                                          <p:attrName>style.visibility</p:attrName>
                                        </p:attrNameLst>
                                      </p:cBhvr>
                                      <p:to>
                                        <p:strVal val="hidden"/>
                                      </p:to>
                                    </p:set>
                                  </p:childTnLst>
                                </p:cTn>
                              </p:par>
                              <p:par>
                                <p:cTn id="72" presetID="21" presetClass="exit" presetSubtype="1" fill="hold" grpId="1" nodeType="withEffect">
                                  <p:stCondLst>
                                    <p:cond delay="0"/>
                                  </p:stCondLst>
                                  <p:childTnLst>
                                    <p:animEffect transition="out" filter="wheel(1)">
                                      <p:cBhvr>
                                        <p:cTn id="73" dur="2000"/>
                                        <p:tgtEl>
                                          <p:spTgt spid="5"/>
                                        </p:tgtEl>
                                      </p:cBhvr>
                                    </p:animEffect>
                                    <p:set>
                                      <p:cBhvr>
                                        <p:cTn id="74" dur="1" fill="hold">
                                          <p:stCondLst>
                                            <p:cond delay="1999"/>
                                          </p:stCondLst>
                                        </p:cTn>
                                        <p:tgtEl>
                                          <p:spTgt spid="5"/>
                                        </p:tgtEl>
                                        <p:attrNameLst>
                                          <p:attrName>style.visibility</p:attrName>
                                        </p:attrNameLst>
                                      </p:cBhvr>
                                      <p:to>
                                        <p:strVal val="hidden"/>
                                      </p:to>
                                    </p:set>
                                  </p:childTnLst>
                                </p:cTn>
                              </p:par>
                            </p:childTnLst>
                          </p:cTn>
                        </p:par>
                        <p:par>
                          <p:cTn id="75" fill="hold">
                            <p:stCondLst>
                              <p:cond delay="4500"/>
                            </p:stCondLst>
                            <p:childTnLst>
                              <p:par>
                                <p:cTn id="76" presetID="21" presetClass="entr" presetSubtype="1" fill="hold" grpId="0" nodeType="after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wheel(1)">
                                      <p:cBhvr>
                                        <p:cTn id="78" dur="20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anim calcmode="lin" valueType="num">
                                      <p:cBhvr>
                                        <p:cTn id="83" dur="500" fill="hold"/>
                                        <p:tgtEl>
                                          <p:spTgt spid="3"/>
                                        </p:tgtEl>
                                        <p:attrNameLst>
                                          <p:attrName>ppt_w</p:attrName>
                                        </p:attrNameLst>
                                      </p:cBhvr>
                                      <p:tavLst>
                                        <p:tav tm="0">
                                          <p:val>
                                            <p:fltVal val="0"/>
                                          </p:val>
                                        </p:tav>
                                        <p:tav tm="100000">
                                          <p:val>
                                            <p:strVal val="#ppt_w"/>
                                          </p:val>
                                        </p:tav>
                                      </p:tavLst>
                                    </p:anim>
                                    <p:anim calcmode="lin" valueType="num">
                                      <p:cBhvr>
                                        <p:cTn id="84" dur="500" fill="hold"/>
                                        <p:tgtEl>
                                          <p:spTgt spid="3"/>
                                        </p:tgtEl>
                                        <p:attrNameLst>
                                          <p:attrName>ppt_h</p:attrName>
                                        </p:attrNameLst>
                                      </p:cBhvr>
                                      <p:tavLst>
                                        <p:tav tm="0">
                                          <p:val>
                                            <p:fltVal val="0"/>
                                          </p:val>
                                        </p:tav>
                                        <p:tav tm="100000">
                                          <p:val>
                                            <p:strVal val="#ppt_h"/>
                                          </p:val>
                                        </p:tav>
                                      </p:tavLst>
                                    </p:anim>
                                    <p:animEffect transition="in" filter="fade">
                                      <p:cBhvr>
                                        <p:cTn id="85" dur="5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iterate type="lt">
                                    <p:tmPct val="10000"/>
                                  </p:iterate>
                                  <p:childTnLst>
                                    <p:set>
                                      <p:cBhvr>
                                        <p:cTn id="89" dur="1" fill="hold">
                                          <p:stCondLst>
                                            <p:cond delay="0"/>
                                          </p:stCondLst>
                                        </p:cTn>
                                        <p:tgtEl>
                                          <p:spTgt spid="7">
                                            <p:txEl>
                                              <p:pRg st="13" end="13"/>
                                            </p:txEl>
                                          </p:spTgt>
                                        </p:tgtEl>
                                        <p:attrNameLst>
                                          <p:attrName>style.visibility</p:attrName>
                                        </p:attrNameLst>
                                      </p:cBhvr>
                                      <p:to>
                                        <p:strVal val="visible"/>
                                      </p:to>
                                    </p:set>
                                    <p:animEffect transition="in" filter="wipe(left)">
                                      <p:cBhvr>
                                        <p:cTn id="90" dur="500"/>
                                        <p:tgtEl>
                                          <p:spTgt spid="7">
                                            <p:txEl>
                                              <p:pRg st="13" end="13"/>
                                            </p:txEl>
                                          </p:spTgt>
                                        </p:tgtEl>
                                      </p:cBhvr>
                                    </p:animEffect>
                                  </p:childTnLst>
                                </p:cTn>
                              </p:par>
                              <p:par>
                                <p:cTn id="91" presetID="21" presetClass="exit" presetSubtype="1" fill="hold" grpId="1" nodeType="withEffect">
                                  <p:stCondLst>
                                    <p:cond delay="0"/>
                                  </p:stCondLst>
                                  <p:childTnLst>
                                    <p:animEffect transition="out" filter="wheel(1)">
                                      <p:cBhvr>
                                        <p:cTn id="92" dur="2000"/>
                                        <p:tgtEl>
                                          <p:spTgt spid="14"/>
                                        </p:tgtEl>
                                      </p:cBhvr>
                                    </p:animEffect>
                                    <p:set>
                                      <p:cBhvr>
                                        <p:cTn id="93" dur="1" fill="hold">
                                          <p:stCondLst>
                                            <p:cond delay="1999"/>
                                          </p:stCondLst>
                                        </p:cTn>
                                        <p:tgtEl>
                                          <p:spTgt spid="14"/>
                                        </p:tgtEl>
                                        <p:attrNameLst>
                                          <p:attrName>style.visibility</p:attrName>
                                        </p:attrNameLst>
                                      </p:cBhvr>
                                      <p:to>
                                        <p:strVal val="hidden"/>
                                      </p:to>
                                    </p:set>
                                  </p:childTnLst>
                                </p:cTn>
                              </p:par>
                              <p:par>
                                <p:cTn id="94" presetID="21" presetClass="exit" presetSubtype="1" fill="hold" grpId="1" nodeType="withEffect">
                                  <p:stCondLst>
                                    <p:cond delay="0"/>
                                  </p:stCondLst>
                                  <p:childTnLst>
                                    <p:animEffect transition="out" filter="wheel(1)">
                                      <p:cBhvr>
                                        <p:cTn id="95" dur="2000"/>
                                        <p:tgtEl>
                                          <p:spTgt spid="15"/>
                                        </p:tgtEl>
                                      </p:cBhvr>
                                    </p:animEffect>
                                    <p:set>
                                      <p:cBhvr>
                                        <p:cTn id="96" dur="1" fill="hold">
                                          <p:stCondLst>
                                            <p:cond delay="1999"/>
                                          </p:stCondLst>
                                        </p:cTn>
                                        <p:tgtEl>
                                          <p:spTgt spid="15"/>
                                        </p:tgtEl>
                                        <p:attrNameLst>
                                          <p:attrName>style.visibility</p:attrName>
                                        </p:attrNameLst>
                                      </p:cBhvr>
                                      <p:to>
                                        <p:strVal val="hidden"/>
                                      </p:to>
                                    </p:set>
                                  </p:childTnLst>
                                </p:cTn>
                              </p:par>
                            </p:childTnLst>
                          </p:cTn>
                        </p:par>
                        <p:par>
                          <p:cTn id="97" fill="hold">
                            <p:stCondLst>
                              <p:cond delay="4350"/>
                            </p:stCondLst>
                            <p:childTnLst>
                              <p:par>
                                <p:cTn id="98" presetID="1" presetClass="entr" presetSubtype="0" fill="hold" nodeType="afterEffect">
                                  <p:stCondLst>
                                    <p:cond delay="0"/>
                                  </p:stCondLst>
                                  <p:childTnLst>
                                    <p:set>
                                      <p:cBhvr>
                                        <p:cTn id="99" dur="1" fill="hold">
                                          <p:stCondLst>
                                            <p:cond delay="0"/>
                                          </p:stCondLst>
                                        </p:cTn>
                                        <p:tgtEl>
                                          <p:spTgt spid="7">
                                            <p:txEl>
                                              <p:pRg st="14" end="14"/>
                                            </p:txEl>
                                          </p:spTgt>
                                        </p:tgtEl>
                                        <p:attrNameLst>
                                          <p:attrName>style.visibility</p:attrName>
                                        </p:attrNameLst>
                                      </p:cBhvr>
                                      <p:to>
                                        <p:strVal val="visible"/>
                                      </p:to>
                                    </p:set>
                                  </p:childTnLst>
                                </p:cTn>
                              </p:par>
                            </p:childTnLst>
                          </p:cTn>
                        </p:par>
                        <p:par>
                          <p:cTn id="100" fill="hold">
                            <p:stCondLst>
                              <p:cond delay="4350"/>
                            </p:stCondLst>
                            <p:childTnLst>
                              <p:par>
                                <p:cTn id="101" presetID="1" presetClass="entr" presetSubtype="0" fill="hold" nodeType="afterEffect">
                                  <p:stCondLst>
                                    <p:cond delay="0"/>
                                  </p:stCondLst>
                                  <p:childTnLst>
                                    <p:set>
                                      <p:cBhvr>
                                        <p:cTn id="102" dur="1" fill="hold">
                                          <p:stCondLst>
                                            <p:cond delay="0"/>
                                          </p:stCondLst>
                                        </p:cTn>
                                        <p:tgtEl>
                                          <p:spTgt spid="7">
                                            <p:txEl>
                                              <p:pRg st="15" end="15"/>
                                            </p:txEl>
                                          </p:spTgt>
                                        </p:tgtEl>
                                        <p:attrNameLst>
                                          <p:attrName>style.visibility</p:attrName>
                                        </p:attrNameLst>
                                      </p:cBhvr>
                                      <p:to>
                                        <p:strVal val="visible"/>
                                      </p:to>
                                    </p:set>
                                  </p:childTnLst>
                                </p:cTn>
                              </p:par>
                            </p:childTnLst>
                          </p:cTn>
                        </p:par>
                        <p:par>
                          <p:cTn id="103" fill="hold">
                            <p:stCondLst>
                              <p:cond delay="4350"/>
                            </p:stCondLst>
                            <p:childTnLst>
                              <p:par>
                                <p:cTn id="104" presetID="1" presetClass="entr" presetSubtype="0" fill="hold" nodeType="afterEffect">
                                  <p:stCondLst>
                                    <p:cond delay="0"/>
                                  </p:stCondLst>
                                  <p:childTnLst>
                                    <p:set>
                                      <p:cBhvr>
                                        <p:cTn id="105" dur="1" fill="hold">
                                          <p:stCondLst>
                                            <p:cond delay="0"/>
                                          </p:stCondLst>
                                        </p:cTn>
                                        <p:tgtEl>
                                          <p:spTgt spid="7">
                                            <p:txEl>
                                              <p:pRg st="16" end="16"/>
                                            </p:txEl>
                                          </p:spTgt>
                                        </p:tgtEl>
                                        <p:attrNameLst>
                                          <p:attrName>style.visibility</p:attrName>
                                        </p:attrNameLst>
                                      </p:cBhvr>
                                      <p:to>
                                        <p:strVal val="visible"/>
                                      </p:to>
                                    </p:set>
                                  </p:childTnLst>
                                </p:cTn>
                              </p:par>
                            </p:childTnLst>
                          </p:cTn>
                        </p:par>
                        <p:par>
                          <p:cTn id="106" fill="hold">
                            <p:stCondLst>
                              <p:cond delay="4350"/>
                            </p:stCondLst>
                            <p:childTnLst>
                              <p:par>
                                <p:cTn id="107" presetID="22" presetClass="entr" presetSubtype="8" fill="hold" nodeType="after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wipe(left)">
                                      <p:cBhvr>
                                        <p:cTn id="109" dur="500"/>
                                        <p:tgtEl>
                                          <p:spTgt spid="11"/>
                                        </p:tgtEl>
                                      </p:cBhvr>
                                    </p:animEffect>
                                  </p:childTnLst>
                                </p:cTn>
                              </p:par>
                            </p:childTnLst>
                          </p:cTn>
                        </p:par>
                        <p:par>
                          <p:cTn id="110" fill="hold">
                            <p:stCondLst>
                              <p:cond delay="4850"/>
                            </p:stCondLst>
                            <p:childTnLst>
                              <p:par>
                                <p:cTn id="111" presetID="22" presetClass="exit" presetSubtype="2" fill="hold" nodeType="afterEffect">
                                  <p:stCondLst>
                                    <p:cond delay="0"/>
                                  </p:stCondLst>
                                  <p:childTnLst>
                                    <p:animEffect transition="out" filter="wipe(right)">
                                      <p:cBhvr>
                                        <p:cTn id="112" dur="500"/>
                                        <p:tgtEl>
                                          <p:spTgt spid="11"/>
                                        </p:tgtEl>
                                      </p:cBhvr>
                                    </p:animEffect>
                                    <p:set>
                                      <p:cBhvr>
                                        <p:cTn id="11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2" grpId="1" animBg="1"/>
      <p:bldP spid="5" grpId="0" animBg="1"/>
      <p:bldP spid="5" grpId="1" animBg="1"/>
      <p:bldP spid="6" grpId="0" animBg="1"/>
      <p:bldP spid="6" grpId="1" animBg="1"/>
      <p:bldP spid="13" grpId="0" animBg="1"/>
      <p:bldP spid="13" grpId="1" animBg="1"/>
      <p:bldP spid="14" grpId="0" animBg="1"/>
      <p:bldP spid="14" grpId="1" animBg="1"/>
      <p:bldP spid="15" grpId="0" animBg="1"/>
      <p:bldP spid="15" grpId="1"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p:txBody>
          <a:bodyPr>
            <a:normAutofit/>
          </a:bodyPr>
          <a:lstStyle/>
          <a:p>
            <a:r>
              <a:rPr lang="en-US" b="1" dirty="0">
                <a:solidFill>
                  <a:schemeClr val="accent2"/>
                </a:solidFill>
              </a:rPr>
              <a:t>Kubernetes labels tagging methods</a:t>
            </a:r>
            <a:endParaRPr lang="en-US" dirty="0">
              <a:solidFill>
                <a:schemeClr val="accent2"/>
              </a:solidFill>
            </a:endParaRP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968828" y="2141537"/>
            <a:ext cx="10515599" cy="4351338"/>
          </a:xfrm>
        </p:spPr>
        <p:txBody>
          <a:bodyPr>
            <a:normAutofit fontScale="92500" lnSpcReduction="10000"/>
          </a:bodyPr>
          <a:lstStyle/>
          <a:p>
            <a:pPr marL="514350" indent="-514350">
              <a:buFont typeface="+mj-lt"/>
              <a:buAutoNum type="arabicPeriod"/>
            </a:pPr>
            <a:r>
              <a:rPr lang="en-US" sz="4000" dirty="0">
                <a:solidFill>
                  <a:schemeClr val="bg1"/>
                </a:solidFill>
              </a:rPr>
              <a:t>Labels</a:t>
            </a:r>
          </a:p>
          <a:p>
            <a:pPr marL="514350" indent="-514350">
              <a:buFont typeface="+mj-lt"/>
              <a:buAutoNum type="arabicPeriod"/>
            </a:pPr>
            <a:endParaRPr lang="en-US" sz="4000" dirty="0">
              <a:solidFill>
                <a:schemeClr val="bg1"/>
              </a:solidFill>
            </a:endParaRPr>
          </a:p>
          <a:p>
            <a:pPr marL="514350" indent="-514350">
              <a:buFont typeface="+mj-lt"/>
              <a:buAutoNum type="arabicPeriod"/>
            </a:pPr>
            <a:r>
              <a:rPr lang="en-US" sz="4000" dirty="0">
                <a:solidFill>
                  <a:schemeClr val="bg1"/>
                </a:solidFill>
              </a:rPr>
              <a:t>Annotations</a:t>
            </a:r>
          </a:p>
          <a:p>
            <a:pPr marL="971550" lvl="1" indent="-514350">
              <a:buFont typeface="+mj-lt"/>
              <a:buAutoNum type="arabicPeriod"/>
            </a:pPr>
            <a:r>
              <a:rPr lang="en-US" sz="3600" dirty="0">
                <a:solidFill>
                  <a:schemeClr val="bg1"/>
                </a:solidFill>
              </a:rPr>
              <a:t>What is Annotation?</a:t>
            </a:r>
          </a:p>
          <a:p>
            <a:pPr marL="971550" lvl="1" indent="-514350">
              <a:buFont typeface="+mj-lt"/>
              <a:buAutoNum type="arabicPeriod"/>
            </a:pPr>
            <a:r>
              <a:rPr lang="en-US" sz="3600" dirty="0">
                <a:solidFill>
                  <a:schemeClr val="bg1"/>
                </a:solidFill>
              </a:rPr>
              <a:t>Attaching metadata to objects</a:t>
            </a:r>
          </a:p>
          <a:p>
            <a:pPr marL="971550" lvl="1" indent="-514350">
              <a:buFont typeface="+mj-lt"/>
              <a:buAutoNum type="arabicPeriod"/>
            </a:pPr>
            <a:r>
              <a:rPr lang="en-US" sz="3600" dirty="0">
                <a:solidFill>
                  <a:schemeClr val="bg1"/>
                </a:solidFill>
              </a:rPr>
              <a:t>Adding annotation on running object</a:t>
            </a:r>
          </a:p>
          <a:p>
            <a:pPr marL="971550" lvl="1" indent="-514350">
              <a:buFont typeface="+mj-lt"/>
              <a:buAutoNum type="arabicPeriod"/>
            </a:pPr>
            <a:r>
              <a:rPr lang="en-US" sz="3600" dirty="0">
                <a:solidFill>
                  <a:schemeClr val="bg1"/>
                </a:solidFill>
              </a:rPr>
              <a:t>How to delete Annotation</a:t>
            </a:r>
          </a:p>
          <a:p>
            <a:pPr marL="514350" indent="-514350">
              <a:buFont typeface="+mj-lt"/>
              <a:buAutoNum type="arabicPeriod"/>
            </a:pPr>
            <a:r>
              <a:rPr lang="en-US" sz="4000" dirty="0">
                <a:solidFill>
                  <a:schemeClr val="bg1"/>
                </a:solidFill>
              </a:rPr>
              <a:t>Lab for Labels &amp; Annotations + Exam</a:t>
            </a:r>
          </a:p>
        </p:txBody>
      </p:sp>
    </p:spTree>
    <p:custDataLst>
      <p:tags r:id="rId1"/>
    </p:custDataLst>
    <p:extLst>
      <p:ext uri="{BB962C8B-B14F-4D97-AF65-F5344CB8AC3E}">
        <p14:creationId xmlns:p14="http://schemas.microsoft.com/office/powerpoint/2010/main" val="1580941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wipe(left)">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32C48A-F262-4338-EF58-E2E738B222B9}"/>
              </a:ext>
            </a:extLst>
          </p:cNvPr>
          <p:cNvSpPr/>
          <p:nvPr/>
        </p:nvSpPr>
        <p:spPr>
          <a:xfrm>
            <a:off x="141402" y="298938"/>
            <a:ext cx="10783272" cy="640080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C13BCC-D6CF-F18F-3F5A-582C39477C60}"/>
              </a:ext>
            </a:extLst>
          </p:cNvPr>
          <p:cNvSpPr txBox="1"/>
          <p:nvPr/>
        </p:nvSpPr>
        <p:spPr>
          <a:xfrm>
            <a:off x="0" y="298938"/>
            <a:ext cx="12192000" cy="3139321"/>
          </a:xfrm>
          <a:prstGeom prst="rect">
            <a:avLst/>
          </a:prstGeom>
          <a:noFill/>
        </p:spPr>
        <p:txBody>
          <a:bodyPr wrap="square" rtlCol="0">
            <a:spAutoFit/>
          </a:bodyPr>
          <a:lstStyle/>
          <a:p>
            <a:r>
              <a:rPr lang="en-US" dirty="0">
                <a:solidFill>
                  <a:schemeClr val="accent2"/>
                </a:solidFill>
              </a:rPr>
              <a:t>kubectl get  </a:t>
            </a:r>
            <a:r>
              <a:rPr lang="en-US" dirty="0" err="1">
                <a:solidFill>
                  <a:schemeClr val="accent2"/>
                </a:solidFill>
              </a:rPr>
              <a:t>deployments.apps</a:t>
            </a:r>
            <a:r>
              <a:rPr lang="en-US" dirty="0">
                <a:solidFill>
                  <a:schemeClr val="accent2"/>
                </a:solidFill>
              </a:rPr>
              <a:t> nginx -o=</a:t>
            </a:r>
            <a:r>
              <a:rPr lang="en-US" dirty="0" err="1">
                <a:solidFill>
                  <a:schemeClr val="accent2"/>
                </a:solidFill>
              </a:rPr>
              <a:t>json</a:t>
            </a:r>
            <a:r>
              <a:rPr lang="en-US" dirty="0">
                <a:solidFill>
                  <a:schemeClr val="accent2"/>
                </a:solidFill>
              </a:rPr>
              <a:t> | </a:t>
            </a:r>
            <a:r>
              <a:rPr lang="en-US" dirty="0" err="1">
                <a:solidFill>
                  <a:schemeClr val="accent2"/>
                </a:solidFill>
              </a:rPr>
              <a:t>jq</a:t>
            </a:r>
            <a:r>
              <a:rPr lang="en-US" dirty="0">
                <a:solidFill>
                  <a:schemeClr val="accent2"/>
                </a:solidFill>
              </a:rPr>
              <a:t>  .</a:t>
            </a:r>
            <a:r>
              <a:rPr lang="en-US" dirty="0" err="1">
                <a:solidFill>
                  <a:schemeClr val="accent2"/>
                </a:solidFill>
              </a:rPr>
              <a:t>spec.template.metadata.annotations</a:t>
            </a:r>
            <a:endParaRPr lang="en-US" dirty="0">
              <a:solidFill>
                <a:schemeClr val="accent2"/>
              </a:solidFill>
            </a:endParaRPr>
          </a:p>
          <a:p>
            <a:r>
              <a:rPr lang="en-US" dirty="0">
                <a:solidFill>
                  <a:schemeClr val="accent1"/>
                </a:solidFill>
              </a:rPr>
              <a:t>{</a:t>
            </a:r>
          </a:p>
          <a:p>
            <a:r>
              <a:rPr lang="en-US" dirty="0">
                <a:solidFill>
                  <a:schemeClr val="accent1"/>
                </a:solidFill>
              </a:rPr>
              <a:t>  "pod/</a:t>
            </a:r>
            <a:r>
              <a:rPr lang="en-US" dirty="0" err="1">
                <a:solidFill>
                  <a:schemeClr val="accent1"/>
                </a:solidFill>
              </a:rPr>
              <a:t>osversion</a:t>
            </a:r>
            <a:r>
              <a:rPr lang="en-US" dirty="0">
                <a:solidFill>
                  <a:schemeClr val="accent1"/>
                </a:solidFill>
              </a:rPr>
              <a:t>": "12.0"</a:t>
            </a:r>
          </a:p>
          <a:p>
            <a:r>
              <a:rPr lang="en-US" dirty="0">
                <a:solidFill>
                  <a:schemeClr val="accent1"/>
                </a:solidFill>
              </a:rPr>
              <a:t>}</a:t>
            </a:r>
          </a:p>
          <a:p>
            <a:endParaRPr lang="en-US" dirty="0">
              <a:solidFill>
                <a:schemeClr val="accent1"/>
              </a:solidFill>
            </a:endParaRPr>
          </a:p>
          <a:p>
            <a:r>
              <a:rPr lang="en-US" dirty="0">
                <a:solidFill>
                  <a:schemeClr val="accent2"/>
                </a:solidFill>
              </a:rPr>
              <a:t>kubectl patch  </a:t>
            </a:r>
            <a:r>
              <a:rPr lang="en-US" sz="1600" dirty="0">
                <a:solidFill>
                  <a:schemeClr val="accent2"/>
                </a:solidFill>
              </a:rPr>
              <a:t>deployments/nginx --type=</a:t>
            </a:r>
            <a:r>
              <a:rPr lang="en-US" sz="1600" dirty="0" err="1">
                <a:solidFill>
                  <a:schemeClr val="accent2"/>
                </a:solidFill>
              </a:rPr>
              <a:t>json</a:t>
            </a:r>
            <a:r>
              <a:rPr lang="en-US" sz="1600" dirty="0">
                <a:solidFill>
                  <a:schemeClr val="accent2"/>
                </a:solidFill>
              </a:rPr>
              <a:t> </a:t>
            </a:r>
            <a:r>
              <a:rPr lang="en-US" dirty="0">
                <a:solidFill>
                  <a:schemeClr val="accent2"/>
                </a:solidFill>
              </a:rPr>
              <a:t>-p</a:t>
            </a:r>
            <a:r>
              <a:rPr lang="en-US" sz="1600" dirty="0">
                <a:solidFill>
                  <a:schemeClr val="accent2"/>
                </a:solidFill>
              </a:rPr>
              <a:t>='[{"op": "remove", "path": "/spec/template/metadata</a:t>
            </a:r>
            <a:r>
              <a:rPr lang="en-US" dirty="0">
                <a:solidFill>
                  <a:schemeClr val="accent2"/>
                </a:solidFill>
              </a:rPr>
              <a:t>/</a:t>
            </a:r>
            <a:r>
              <a:rPr lang="en-US" sz="1600" dirty="0">
                <a:solidFill>
                  <a:schemeClr val="accent2"/>
                </a:solidFill>
              </a:rPr>
              <a:t>annotations</a:t>
            </a:r>
            <a:r>
              <a:rPr lang="en-US" dirty="0">
                <a:solidFill>
                  <a:schemeClr val="accent2"/>
                </a:solidFill>
              </a:rPr>
              <a:t>/pod~1osversion"}]'</a:t>
            </a:r>
          </a:p>
          <a:p>
            <a:r>
              <a:rPr lang="en-US" dirty="0" err="1">
                <a:solidFill>
                  <a:schemeClr val="accent1"/>
                </a:solidFill>
              </a:rPr>
              <a:t>deployment.apps</a:t>
            </a:r>
            <a:r>
              <a:rPr lang="en-US" dirty="0">
                <a:solidFill>
                  <a:schemeClr val="accent1"/>
                </a:solidFill>
              </a:rPr>
              <a:t>/nginx patched</a:t>
            </a:r>
          </a:p>
          <a:p>
            <a:endParaRPr lang="en-US" dirty="0">
              <a:solidFill>
                <a:schemeClr val="accent1"/>
              </a:solidFill>
            </a:endParaRPr>
          </a:p>
          <a:p>
            <a:r>
              <a:rPr lang="en-US" sz="1400" dirty="0">
                <a:solidFill>
                  <a:schemeClr val="bg1"/>
                </a:solidFill>
              </a:rPr>
              <a:t>[root@master1 ~]#</a:t>
            </a:r>
            <a:r>
              <a:rPr lang="en-US" dirty="0">
                <a:solidFill>
                  <a:schemeClr val="accent1"/>
                </a:solidFill>
              </a:rPr>
              <a:t> kubectl get  </a:t>
            </a:r>
            <a:r>
              <a:rPr lang="en-US" dirty="0" err="1">
                <a:solidFill>
                  <a:schemeClr val="accent1"/>
                </a:solidFill>
              </a:rPr>
              <a:t>deployments.apps</a:t>
            </a:r>
            <a:r>
              <a:rPr lang="en-US" dirty="0">
                <a:solidFill>
                  <a:schemeClr val="accent1"/>
                </a:solidFill>
              </a:rPr>
              <a:t> nginx -o=</a:t>
            </a:r>
            <a:r>
              <a:rPr lang="en-US" dirty="0" err="1">
                <a:solidFill>
                  <a:schemeClr val="accent1"/>
                </a:solidFill>
              </a:rPr>
              <a:t>json</a:t>
            </a:r>
            <a:r>
              <a:rPr lang="en-US" dirty="0">
                <a:solidFill>
                  <a:schemeClr val="accent1"/>
                </a:solidFill>
              </a:rPr>
              <a:t> | </a:t>
            </a:r>
            <a:r>
              <a:rPr lang="en-US" dirty="0" err="1">
                <a:solidFill>
                  <a:schemeClr val="accent1"/>
                </a:solidFill>
              </a:rPr>
              <a:t>jq</a:t>
            </a:r>
            <a:r>
              <a:rPr lang="en-US" dirty="0">
                <a:solidFill>
                  <a:schemeClr val="accent1"/>
                </a:solidFill>
              </a:rPr>
              <a:t>  .</a:t>
            </a:r>
            <a:r>
              <a:rPr lang="en-US" dirty="0" err="1">
                <a:solidFill>
                  <a:schemeClr val="accent1"/>
                </a:solidFill>
              </a:rPr>
              <a:t>spec.template.metadata.annotations</a:t>
            </a:r>
            <a:endParaRPr lang="en-US" dirty="0">
              <a:solidFill>
                <a:schemeClr val="accent1"/>
              </a:solidFill>
            </a:endParaRPr>
          </a:p>
          <a:p>
            <a:r>
              <a:rPr lang="en-US" dirty="0">
                <a:solidFill>
                  <a:schemeClr val="accent1"/>
                </a:solidFill>
              </a:rPr>
              <a:t>null</a:t>
            </a:r>
          </a:p>
          <a:p>
            <a:endParaRPr lang="en-US" dirty="0">
              <a:solidFill>
                <a:schemeClr val="bg1"/>
              </a:solidFill>
            </a:endParaRPr>
          </a:p>
        </p:txBody>
      </p:sp>
      <p:sp>
        <p:nvSpPr>
          <p:cNvPr id="8" name="Rectangle 7">
            <a:extLst>
              <a:ext uri="{FF2B5EF4-FFF2-40B4-BE49-F238E27FC236}">
                <a16:creationId xmlns:a16="http://schemas.microsoft.com/office/drawing/2014/main" id="{566B6202-7176-1B6B-3342-3FD0B4EEE6E2}"/>
              </a:ext>
            </a:extLst>
          </p:cNvPr>
          <p:cNvSpPr/>
          <p:nvPr/>
        </p:nvSpPr>
        <p:spPr>
          <a:xfrm>
            <a:off x="4673600" y="298938"/>
            <a:ext cx="3688080"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C1167BC-C68D-482D-E10D-6161034AE80E}"/>
              </a:ext>
            </a:extLst>
          </p:cNvPr>
          <p:cNvSpPr/>
          <p:nvPr/>
        </p:nvSpPr>
        <p:spPr>
          <a:xfrm>
            <a:off x="10249521" y="1679410"/>
            <a:ext cx="274320" cy="3783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1BFBD9-C758-B07C-F99D-E9E7A01AA2A2}"/>
              </a:ext>
            </a:extLst>
          </p:cNvPr>
          <p:cNvSpPr/>
          <p:nvPr/>
        </p:nvSpPr>
        <p:spPr>
          <a:xfrm>
            <a:off x="37546" y="1679411"/>
            <a:ext cx="1395014"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F8394F-F873-A3A2-8361-490BFAC7403C}"/>
              </a:ext>
            </a:extLst>
          </p:cNvPr>
          <p:cNvSpPr/>
          <p:nvPr/>
        </p:nvSpPr>
        <p:spPr>
          <a:xfrm>
            <a:off x="141402" y="825754"/>
            <a:ext cx="2459558" cy="37837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890A186-416D-B578-30B9-413A7F8439D5}"/>
              </a:ext>
            </a:extLst>
          </p:cNvPr>
          <p:cNvSpPr/>
          <p:nvPr/>
        </p:nvSpPr>
        <p:spPr>
          <a:xfrm>
            <a:off x="4401338" y="1679411"/>
            <a:ext cx="1395014" cy="378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8A53DFC-66DD-A95B-444D-0ADAD55A2A68}"/>
              </a:ext>
            </a:extLst>
          </p:cNvPr>
          <p:cNvSpPr/>
          <p:nvPr/>
        </p:nvSpPr>
        <p:spPr>
          <a:xfrm>
            <a:off x="37546" y="2794965"/>
            <a:ext cx="548640" cy="3292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F1F1C76-3E73-3531-6CFA-B5AB2835AC08}"/>
              </a:ext>
            </a:extLst>
          </p:cNvPr>
          <p:cNvSpPr/>
          <p:nvPr/>
        </p:nvSpPr>
        <p:spPr>
          <a:xfrm>
            <a:off x="6307303" y="2164168"/>
            <a:ext cx="1483360" cy="50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 ~1</a:t>
            </a:r>
          </a:p>
        </p:txBody>
      </p:sp>
      <p:sp>
        <p:nvSpPr>
          <p:cNvPr id="9" name="Rectangle 8">
            <a:extLst>
              <a:ext uri="{FF2B5EF4-FFF2-40B4-BE49-F238E27FC236}">
                <a16:creationId xmlns:a16="http://schemas.microsoft.com/office/drawing/2014/main" id="{FBA97A58-1D89-0456-ABB8-DBB77912998E}"/>
              </a:ext>
            </a:extLst>
          </p:cNvPr>
          <p:cNvSpPr/>
          <p:nvPr/>
        </p:nvSpPr>
        <p:spPr>
          <a:xfrm>
            <a:off x="610039" y="859244"/>
            <a:ext cx="202761" cy="3783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07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childTnLst>
                                </p:cTn>
                              </p:par>
                            </p:childTnLst>
                          </p:cTn>
                        </p:par>
                        <p:par>
                          <p:cTn id="20" fill="hold">
                            <p:stCondLst>
                              <p:cond delay="2000"/>
                            </p:stCondLst>
                            <p:childTnLst>
                              <p:par>
                                <p:cTn id="21" presetID="21"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heel(1)">
                                      <p:cBhvr>
                                        <p:cTn id="23" dur="2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childTnLst>
                                </p:cTn>
                              </p:par>
                              <p:par>
                                <p:cTn id="28" presetID="21" presetClass="exit" presetSubtype="1" fill="hold" grpId="1" nodeType="withEffect">
                                  <p:stCondLst>
                                    <p:cond delay="0"/>
                                  </p:stCondLst>
                                  <p:childTnLst>
                                    <p:animEffect transition="out" filter="wheel(1)">
                                      <p:cBhvr>
                                        <p:cTn id="29" dur="2000"/>
                                        <p:tgtEl>
                                          <p:spTgt spid="8"/>
                                        </p:tgtEl>
                                      </p:cBhvr>
                                    </p:animEffect>
                                    <p:set>
                                      <p:cBhvr>
                                        <p:cTn id="30" dur="1" fill="hold">
                                          <p:stCondLst>
                                            <p:cond delay="1999"/>
                                          </p:stCondLst>
                                        </p:cTn>
                                        <p:tgtEl>
                                          <p:spTgt spid="8"/>
                                        </p:tgtEl>
                                        <p:attrNameLst>
                                          <p:attrName>style.visibility</p:attrName>
                                        </p:attrNameLst>
                                      </p:cBhvr>
                                      <p:to>
                                        <p:strVal val="hidden"/>
                                      </p:to>
                                    </p:set>
                                  </p:childTnLst>
                                </p:cTn>
                              </p:par>
                              <p:par>
                                <p:cTn id="31" presetID="21" presetClass="exit" presetSubtype="1" fill="hold" grpId="1" nodeType="withEffect">
                                  <p:stCondLst>
                                    <p:cond delay="0"/>
                                  </p:stCondLst>
                                  <p:childTnLst>
                                    <p:animEffect transition="out" filter="wheel(1)">
                                      <p:cBhvr>
                                        <p:cTn id="32" dur="2000"/>
                                        <p:tgtEl>
                                          <p:spTgt spid="13"/>
                                        </p:tgtEl>
                                      </p:cBhvr>
                                    </p:animEffect>
                                    <p:set>
                                      <p:cBhvr>
                                        <p:cTn id="33" dur="1" fill="hold">
                                          <p:stCondLst>
                                            <p:cond delay="1999"/>
                                          </p:stCondLst>
                                        </p:cTn>
                                        <p:tgtEl>
                                          <p:spTgt spid="13"/>
                                        </p:tgtEl>
                                        <p:attrNameLst>
                                          <p:attrName>style.visibility</p:attrName>
                                        </p:attrNameLst>
                                      </p:cBhvr>
                                      <p:to>
                                        <p:strVal val="hidden"/>
                                      </p:to>
                                    </p:set>
                                  </p:childTnLst>
                                </p:cTn>
                              </p:par>
                            </p:childTnLst>
                          </p:cTn>
                        </p:par>
                        <p:par>
                          <p:cTn id="34" fill="hold">
                            <p:stCondLst>
                              <p:cond delay="2000"/>
                            </p:stCondLst>
                            <p:childTnLst>
                              <p:par>
                                <p:cTn id="35" presetID="21" presetClass="entr" presetSubtype="1"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heel(1)">
                                      <p:cBhvr>
                                        <p:cTn id="37" dur="2000"/>
                                        <p:tgtEl>
                                          <p:spTgt spid="6"/>
                                        </p:tgtEl>
                                      </p:cBhvr>
                                    </p:animEffect>
                                  </p:childTnLst>
                                </p:cTn>
                              </p:par>
                            </p:childTnLst>
                          </p:cTn>
                        </p:par>
                        <p:par>
                          <p:cTn id="38" fill="hold">
                            <p:stCondLst>
                              <p:cond delay="4000"/>
                            </p:stCondLst>
                            <p:childTnLst>
                              <p:par>
                                <p:cTn id="39" presetID="21" presetClass="entr" presetSubtype="1"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heel(1)">
                                      <p:cBhvr>
                                        <p:cTn id="41" dur="2000"/>
                                        <p:tgtEl>
                                          <p:spTgt spid="14"/>
                                        </p:tgtEl>
                                      </p:cBhvr>
                                    </p:animEffect>
                                  </p:childTnLst>
                                </p:cTn>
                              </p:par>
                            </p:childTnLst>
                          </p:cTn>
                        </p:par>
                        <p:par>
                          <p:cTn id="42" fill="hold">
                            <p:stCondLst>
                              <p:cond delay="6000"/>
                            </p:stCondLst>
                            <p:childTnLst>
                              <p:par>
                                <p:cTn id="43" presetID="21" presetClass="entr" presetSubtype="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heel(1)">
                                      <p:cBhvr>
                                        <p:cTn id="45" dur="2000"/>
                                        <p:tgtEl>
                                          <p:spTgt spid="5"/>
                                        </p:tgtEl>
                                      </p:cBhvr>
                                    </p:animEffect>
                                  </p:childTnLst>
                                </p:cTn>
                              </p:par>
                            </p:childTnLst>
                          </p:cTn>
                        </p:par>
                        <p:par>
                          <p:cTn id="46" fill="hold">
                            <p:stCondLst>
                              <p:cond delay="8000"/>
                            </p:stCondLst>
                            <p:childTnLst>
                              <p:par>
                                <p:cTn id="47" presetID="2" presetClass="entr" presetSubtype="4"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par>
                          <p:cTn id="51" fill="hold">
                            <p:stCondLst>
                              <p:cond delay="8500"/>
                            </p:stCondLst>
                            <p:childTnLst>
                              <p:par>
                                <p:cTn id="52" presetID="21" presetClass="entr" presetSubtype="1"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heel(1)">
                                      <p:cBhvr>
                                        <p:cTn id="54" dur="2000"/>
                                        <p:tgtEl>
                                          <p:spTgt spid="9"/>
                                        </p:tgtEl>
                                      </p:cBhvr>
                                    </p:animEffect>
                                  </p:childTnLst>
                                </p:cTn>
                              </p:par>
                            </p:childTnLst>
                          </p:cTn>
                        </p:par>
                        <p:par>
                          <p:cTn id="55" fill="hold">
                            <p:stCondLst>
                              <p:cond delay="10500"/>
                            </p:stCondLst>
                            <p:childTnLst>
                              <p:par>
                                <p:cTn id="56" presetID="1" presetClass="entr" presetSubtype="0" fill="hold" nodeType="after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
                                            <p:txEl>
                                              <p:pRg st="8" end="8"/>
                                            </p:txEl>
                                          </p:spTgt>
                                        </p:tgtEl>
                                        <p:attrNameLst>
                                          <p:attrName>style.visibility</p:attrName>
                                        </p:attrNameLst>
                                      </p:cBhvr>
                                      <p:to>
                                        <p:strVal val="visible"/>
                                      </p:to>
                                    </p:set>
                                  </p:childTnLst>
                                </p:cTn>
                              </p:par>
                              <p:par>
                                <p:cTn id="62" presetID="21" presetClass="exit" presetSubtype="1" fill="hold" grpId="1" nodeType="withEffect">
                                  <p:stCondLst>
                                    <p:cond delay="0"/>
                                  </p:stCondLst>
                                  <p:childTnLst>
                                    <p:animEffect transition="out" filter="wheel(1)">
                                      <p:cBhvr>
                                        <p:cTn id="63" dur="2000"/>
                                        <p:tgtEl>
                                          <p:spTgt spid="6"/>
                                        </p:tgtEl>
                                      </p:cBhvr>
                                    </p:animEffect>
                                    <p:set>
                                      <p:cBhvr>
                                        <p:cTn id="64" dur="1" fill="hold">
                                          <p:stCondLst>
                                            <p:cond delay="1999"/>
                                          </p:stCondLst>
                                        </p:cTn>
                                        <p:tgtEl>
                                          <p:spTgt spid="6"/>
                                        </p:tgtEl>
                                        <p:attrNameLst>
                                          <p:attrName>style.visibility</p:attrName>
                                        </p:attrNameLst>
                                      </p:cBhvr>
                                      <p:to>
                                        <p:strVal val="hidden"/>
                                      </p:to>
                                    </p:set>
                                  </p:childTnLst>
                                </p:cTn>
                              </p:par>
                              <p:par>
                                <p:cTn id="65" presetID="21" presetClass="exit" presetSubtype="1" fill="hold" grpId="1" nodeType="withEffect">
                                  <p:stCondLst>
                                    <p:cond delay="0"/>
                                  </p:stCondLst>
                                  <p:childTnLst>
                                    <p:animEffect transition="out" filter="wheel(1)">
                                      <p:cBhvr>
                                        <p:cTn id="66" dur="2000"/>
                                        <p:tgtEl>
                                          <p:spTgt spid="5"/>
                                        </p:tgtEl>
                                      </p:cBhvr>
                                    </p:animEffect>
                                    <p:set>
                                      <p:cBhvr>
                                        <p:cTn id="67" dur="1" fill="hold">
                                          <p:stCondLst>
                                            <p:cond delay="1999"/>
                                          </p:stCondLst>
                                        </p:cTn>
                                        <p:tgtEl>
                                          <p:spTgt spid="5"/>
                                        </p:tgtEl>
                                        <p:attrNameLst>
                                          <p:attrName>style.visibility</p:attrName>
                                        </p:attrNameLst>
                                      </p:cBhvr>
                                      <p:to>
                                        <p:strVal val="hidden"/>
                                      </p:to>
                                    </p:set>
                                  </p:childTnLst>
                                </p:cTn>
                              </p:par>
                              <p:par>
                                <p:cTn id="68" presetID="21" presetClass="exit" presetSubtype="1" fill="hold" grpId="1" nodeType="withEffect">
                                  <p:stCondLst>
                                    <p:cond delay="0"/>
                                  </p:stCondLst>
                                  <p:childTnLst>
                                    <p:animEffect transition="out" filter="wheel(1)">
                                      <p:cBhvr>
                                        <p:cTn id="69" dur="2000"/>
                                        <p:tgtEl>
                                          <p:spTgt spid="14"/>
                                        </p:tgtEl>
                                      </p:cBhvr>
                                    </p:animEffect>
                                    <p:set>
                                      <p:cBhvr>
                                        <p:cTn id="70" dur="1" fill="hold">
                                          <p:stCondLst>
                                            <p:cond delay="1999"/>
                                          </p:stCondLst>
                                        </p:cTn>
                                        <p:tgtEl>
                                          <p:spTgt spid="14"/>
                                        </p:tgtEl>
                                        <p:attrNameLst>
                                          <p:attrName>style.visibility</p:attrName>
                                        </p:attrNameLst>
                                      </p:cBhvr>
                                      <p:to>
                                        <p:strVal val="hidden"/>
                                      </p:to>
                                    </p:set>
                                  </p:childTnLst>
                                </p:cTn>
                              </p:par>
                              <p:par>
                                <p:cTn id="71" presetID="21" presetClass="exit" presetSubtype="1" fill="hold" grpId="1" nodeType="withEffect">
                                  <p:stCondLst>
                                    <p:cond delay="0"/>
                                  </p:stCondLst>
                                  <p:childTnLst>
                                    <p:animEffect transition="out" filter="wheel(1)">
                                      <p:cBhvr>
                                        <p:cTn id="72" dur="2000"/>
                                        <p:tgtEl>
                                          <p:spTgt spid="15"/>
                                        </p:tgtEl>
                                      </p:cBhvr>
                                    </p:animEffect>
                                    <p:set>
                                      <p:cBhvr>
                                        <p:cTn id="73" dur="1" fill="hold">
                                          <p:stCondLst>
                                            <p:cond delay="1999"/>
                                          </p:stCondLst>
                                        </p:cTn>
                                        <p:tgtEl>
                                          <p:spTgt spid="15"/>
                                        </p:tgtEl>
                                        <p:attrNameLst>
                                          <p:attrName>style.visibility</p:attrName>
                                        </p:attrNameLst>
                                      </p:cBhvr>
                                      <p:to>
                                        <p:strVal val="hidden"/>
                                      </p:to>
                                    </p:set>
                                  </p:childTnLst>
                                </p:cTn>
                              </p:par>
                            </p:childTnLst>
                          </p:cTn>
                        </p:par>
                        <p:par>
                          <p:cTn id="74" fill="hold">
                            <p:stCondLst>
                              <p:cond delay="2000"/>
                            </p:stCondLst>
                            <p:childTnLst>
                              <p:par>
                                <p:cTn id="75" presetID="1" presetClass="exit" presetSubtype="0" fill="hold" grpId="1" nodeType="afterEffect">
                                  <p:stCondLst>
                                    <p:cond delay="0"/>
                                  </p:stCondLst>
                                  <p:childTnLst>
                                    <p:set>
                                      <p:cBhvr>
                                        <p:cTn id="76" dur="1" fill="hold">
                                          <p:stCondLst>
                                            <p:cond delay="0"/>
                                          </p:stCondLst>
                                        </p:cTn>
                                        <p:tgtEl>
                                          <p:spTgt spid="3"/>
                                        </p:tgtEl>
                                        <p:attrNameLst>
                                          <p:attrName>style.visibility</p:attrName>
                                        </p:attrNameLst>
                                      </p:cBhvr>
                                      <p:to>
                                        <p:strVal val="hidden"/>
                                      </p:to>
                                    </p:set>
                                  </p:childTnLst>
                                </p:cTn>
                              </p:par>
                              <p:par>
                                <p:cTn id="77" presetID="21" presetClass="exit" presetSubtype="1" fill="hold" grpId="1" nodeType="withEffect">
                                  <p:stCondLst>
                                    <p:cond delay="0"/>
                                  </p:stCondLst>
                                  <p:childTnLst>
                                    <p:animEffect transition="out" filter="wheel(1)">
                                      <p:cBhvr>
                                        <p:cTn id="78" dur="2000"/>
                                        <p:tgtEl>
                                          <p:spTgt spid="9"/>
                                        </p:tgtEl>
                                      </p:cBhvr>
                                    </p:animEffect>
                                    <p:set>
                                      <p:cBhvr>
                                        <p:cTn id="79" dur="1" fill="hold">
                                          <p:stCondLst>
                                            <p:cond delay="1999"/>
                                          </p:stCondLst>
                                        </p:cTn>
                                        <p:tgtEl>
                                          <p:spTgt spid="9"/>
                                        </p:tgtEl>
                                        <p:attrNameLst>
                                          <p:attrName>style.visibility</p:attrName>
                                        </p:attrNameLst>
                                      </p:cBhvr>
                                      <p:to>
                                        <p:strVal val="hidden"/>
                                      </p:to>
                                    </p:set>
                                  </p:childTnLst>
                                </p:cTn>
                              </p:par>
                            </p:childTnLst>
                          </p:cTn>
                        </p:par>
                        <p:par>
                          <p:cTn id="80" fill="hold">
                            <p:stCondLst>
                              <p:cond delay="4000"/>
                            </p:stCondLst>
                            <p:childTnLst>
                              <p:par>
                                <p:cTn id="81" presetID="1" presetClass="entr" presetSubtype="0" fill="hold" nodeType="afterEffect">
                                  <p:stCondLst>
                                    <p:cond delay="0"/>
                                  </p:stCondLst>
                                  <p:childTnLst>
                                    <p:set>
                                      <p:cBhvr>
                                        <p:cTn id="82" dur="1" fill="hold">
                                          <p:stCondLst>
                                            <p:cond delay="0"/>
                                          </p:stCondLst>
                                        </p:cTn>
                                        <p:tgtEl>
                                          <p:spTgt spid="7">
                                            <p:txEl>
                                              <p:pRg st="9" end="9"/>
                                            </p:txEl>
                                          </p:spTgt>
                                        </p:tgtEl>
                                        <p:attrNameLst>
                                          <p:attrName>style.visibility</p:attrName>
                                        </p:attrNameLst>
                                      </p:cBhvr>
                                      <p:to>
                                        <p:strVal val="visible"/>
                                      </p:to>
                                    </p:set>
                                  </p:childTnLst>
                                </p:cTn>
                              </p:par>
                            </p:childTnLst>
                          </p:cTn>
                        </p:par>
                        <p:par>
                          <p:cTn id="83" fill="hold">
                            <p:stCondLst>
                              <p:cond delay="4000"/>
                            </p:stCondLst>
                            <p:childTnLst>
                              <p:par>
                                <p:cTn id="84" presetID="21" presetClass="entr" presetSubtype="1" fill="hold" grpId="0" nodeType="after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wheel(1)">
                                      <p:cBhvr>
                                        <p:cTn id="8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animBg="1"/>
      <p:bldP spid="5" grpId="1" animBg="1"/>
      <p:bldP spid="6" grpId="0" animBg="1"/>
      <p:bldP spid="6" grpId="1" animBg="1"/>
      <p:bldP spid="13" grpId="0" animBg="1"/>
      <p:bldP spid="13" grpId="1" animBg="1"/>
      <p:bldP spid="14" grpId="0" animBg="1"/>
      <p:bldP spid="14" grpId="1" animBg="1"/>
      <p:bldP spid="15" grpId="0" animBg="1"/>
      <p:bldP spid="15" grpId="1" animBg="1"/>
      <p:bldP spid="3" grpId="0" animBg="1"/>
      <p:bldP spid="3" grpId="1" animBg="1"/>
      <p:bldP spid="9" grpId="0" animBg="1"/>
      <p:bldP spid="9"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03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317702" y="3216346"/>
              <a:ext cx="9936452"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4800" dirty="0"/>
                <a:t>LAB + EXAM</a:t>
              </a:r>
              <a:endParaRPr lang="en-US" sz="4800" dirty="0">
                <a:solidFill>
                  <a:schemeClr val="accent3"/>
                </a:solidFill>
              </a:endParaRPr>
            </a:p>
          </p:txBody>
        </p:sp>
      </p:grpSp>
    </p:spTree>
    <p:extLst>
      <p:ext uri="{BB962C8B-B14F-4D97-AF65-F5344CB8AC3E}">
        <p14:creationId xmlns:p14="http://schemas.microsoft.com/office/powerpoint/2010/main" val="67872923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FB90C9B-10EC-4F45-AEF5-66BD07DD413D}"/>
              </a:ext>
            </a:extLst>
          </p:cNvPr>
          <p:cNvGrpSpPr/>
          <p:nvPr/>
        </p:nvGrpSpPr>
        <p:grpSpPr>
          <a:xfrm>
            <a:off x="1182029" y="1037063"/>
            <a:ext cx="10169912" cy="4795025"/>
            <a:chOff x="1182029" y="1037063"/>
            <a:chExt cx="10169912" cy="4795025"/>
          </a:xfrm>
        </p:grpSpPr>
        <p:sp>
          <p:nvSpPr>
            <p:cNvPr id="4" name="Rectangle 3">
              <a:extLst>
                <a:ext uri="{FF2B5EF4-FFF2-40B4-BE49-F238E27FC236}">
                  <a16:creationId xmlns:a16="http://schemas.microsoft.com/office/drawing/2014/main" id="{C5F843D7-D849-4D9B-A484-66ACBDF5BD6F}"/>
                </a:ext>
              </a:extLst>
            </p:cNvPr>
            <p:cNvSpPr/>
            <p:nvPr/>
          </p:nvSpPr>
          <p:spPr>
            <a:xfrm>
              <a:off x="1182029" y="1037063"/>
              <a:ext cx="10169912" cy="4795025"/>
            </a:xfrm>
            <a:prstGeom prst="rect">
              <a:avLst/>
            </a:prstGeom>
            <a:ln w="57150"/>
            <a:effectLst>
              <a:innerShdw blurRad="63500" dist="50800" dir="189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Google Shape;485;p33">
              <a:extLst>
                <a:ext uri="{FF2B5EF4-FFF2-40B4-BE49-F238E27FC236}">
                  <a16:creationId xmlns:a16="http://schemas.microsoft.com/office/drawing/2014/main" id="{F97CBEBA-5F4B-4836-944E-D5F85A3D583D}"/>
                </a:ext>
              </a:extLst>
            </p:cNvPr>
            <p:cNvSpPr/>
            <p:nvPr/>
          </p:nvSpPr>
          <p:spPr>
            <a:xfrm>
              <a:off x="1317702" y="1168243"/>
              <a:ext cx="147600" cy="1476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6;p33">
              <a:extLst>
                <a:ext uri="{FF2B5EF4-FFF2-40B4-BE49-F238E27FC236}">
                  <a16:creationId xmlns:a16="http://schemas.microsoft.com/office/drawing/2014/main" id="{B676C1FD-4A9C-4F4D-A69B-C36D328244A9}"/>
                </a:ext>
              </a:extLst>
            </p:cNvPr>
            <p:cNvSpPr/>
            <p:nvPr/>
          </p:nvSpPr>
          <p:spPr>
            <a:xfrm>
              <a:off x="1561542" y="1168243"/>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sp>
          <p:nvSpPr>
            <p:cNvPr id="7" name="Google Shape;487;p33">
              <a:extLst>
                <a:ext uri="{FF2B5EF4-FFF2-40B4-BE49-F238E27FC236}">
                  <a16:creationId xmlns:a16="http://schemas.microsoft.com/office/drawing/2014/main" id="{A673C1AB-C232-493F-9AB0-FB306312D2E5}"/>
                </a:ext>
              </a:extLst>
            </p:cNvPr>
            <p:cNvSpPr/>
            <p:nvPr/>
          </p:nvSpPr>
          <p:spPr>
            <a:xfrm>
              <a:off x="1805382" y="1168243"/>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Rectangle 10">
              <a:extLst>
                <a:ext uri="{FF2B5EF4-FFF2-40B4-BE49-F238E27FC236}">
                  <a16:creationId xmlns:a16="http://schemas.microsoft.com/office/drawing/2014/main" id="{C0900163-8C0B-43C3-BE5F-57CDF90CB0F2}"/>
                </a:ext>
              </a:extLst>
            </p:cNvPr>
            <p:cNvSpPr/>
            <p:nvPr/>
          </p:nvSpPr>
          <p:spPr>
            <a:xfrm>
              <a:off x="1317702" y="1315843"/>
              <a:ext cx="9556595" cy="1315844"/>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Bef>
                  <a:spcPts val="0"/>
                </a:spcBef>
              </a:pPr>
              <a:r>
                <a:rPr lang="en-US" sz="5400" dirty="0"/>
                <a:t> 01   NOW WE WILL TALK ABOUT</a:t>
              </a:r>
              <a:endParaRPr lang="en-US" sz="5400" dirty="0">
                <a:solidFill>
                  <a:schemeClr val="accent3"/>
                </a:solidFill>
              </a:endParaRPr>
            </a:p>
          </p:txBody>
        </p:sp>
        <p:sp>
          <p:nvSpPr>
            <p:cNvPr id="12" name="Google Shape;457;p31">
              <a:extLst>
                <a:ext uri="{FF2B5EF4-FFF2-40B4-BE49-F238E27FC236}">
                  <a16:creationId xmlns:a16="http://schemas.microsoft.com/office/drawing/2014/main" id="{567A0D67-778E-427D-BC7D-E566C3C7B260}"/>
                </a:ext>
              </a:extLst>
            </p:cNvPr>
            <p:cNvSpPr txBox="1">
              <a:spLocks/>
            </p:cNvSpPr>
            <p:nvPr/>
          </p:nvSpPr>
          <p:spPr>
            <a:xfrm>
              <a:off x="1465302" y="3160928"/>
              <a:ext cx="9467386" cy="1575000"/>
            </a:xfrm>
            <a:prstGeom prst="rect">
              <a:avLst/>
            </a:prstGeom>
            <a:solidFill>
              <a:schemeClr val="accent4"/>
            </a:solidFill>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00"/>
                </a:spcAft>
                <a:buFont typeface="Arial" panose="020B0604020202020204" pitchFamily="34" charset="0"/>
                <a:buNone/>
              </a:pPr>
              <a:r>
                <a:rPr lang="en-US" sz="5400" dirty="0"/>
                <a:t>What  is  Labels?</a:t>
              </a:r>
            </a:p>
          </p:txBody>
        </p:sp>
      </p:grpSp>
    </p:spTree>
    <p:extLst>
      <p:ext uri="{BB962C8B-B14F-4D97-AF65-F5344CB8AC3E}">
        <p14:creationId xmlns:p14="http://schemas.microsoft.com/office/powerpoint/2010/main" val="45262635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21166-D9D8-A6A3-DA9A-0FE65562D5EB}"/>
              </a:ext>
            </a:extLst>
          </p:cNvPr>
          <p:cNvSpPr txBox="1"/>
          <p:nvPr/>
        </p:nvSpPr>
        <p:spPr>
          <a:xfrm>
            <a:off x="120074" y="420408"/>
            <a:ext cx="11979562" cy="5509200"/>
          </a:xfrm>
          <a:prstGeom prst="rect">
            <a:avLst/>
          </a:prstGeom>
          <a:noFill/>
        </p:spPr>
        <p:txBody>
          <a:bodyPr wrap="square">
            <a:spAutoFit/>
          </a:bodyPr>
          <a:lstStyle/>
          <a:p>
            <a:r>
              <a:rPr lang="en-US" sz="3200" dirty="0">
                <a:solidFill>
                  <a:schemeClr val="bg1"/>
                </a:solidFill>
              </a:rPr>
              <a:t>Labels are key/value pairs that you can </a:t>
            </a:r>
            <a:r>
              <a:rPr lang="en-US" sz="3200" dirty="0">
                <a:solidFill>
                  <a:schemeClr val="accent2"/>
                </a:solidFill>
              </a:rPr>
              <a:t>attach </a:t>
            </a:r>
            <a:r>
              <a:rPr lang="en-US" sz="3200" dirty="0">
                <a:solidFill>
                  <a:schemeClr val="bg1"/>
                </a:solidFill>
              </a:rPr>
              <a:t>to your created objects, such as Pods. </a:t>
            </a:r>
          </a:p>
          <a:p>
            <a:endParaRPr lang="en-US" sz="3200" dirty="0">
              <a:solidFill>
                <a:schemeClr val="bg1"/>
              </a:solidFill>
            </a:endParaRPr>
          </a:p>
          <a:p>
            <a:r>
              <a:rPr lang="en-US" sz="3200" dirty="0">
                <a:solidFill>
                  <a:schemeClr val="bg1"/>
                </a:solidFill>
              </a:rPr>
              <a:t>These labels are attributes that will allow you to </a:t>
            </a:r>
            <a:r>
              <a:rPr lang="en-US" sz="3200" dirty="0">
                <a:solidFill>
                  <a:schemeClr val="accent2"/>
                </a:solidFill>
              </a:rPr>
              <a:t>organize your objects </a:t>
            </a:r>
            <a:r>
              <a:rPr lang="en-US" sz="3200" dirty="0">
                <a:solidFill>
                  <a:schemeClr val="bg1"/>
                </a:solidFill>
              </a:rPr>
              <a:t>in your Kubernetes cluster. </a:t>
            </a:r>
          </a:p>
          <a:p>
            <a:r>
              <a:rPr lang="en-US" sz="3200" dirty="0">
                <a:solidFill>
                  <a:schemeClr val="bg1"/>
                </a:solidFill>
              </a:rPr>
              <a:t>Labels can be attached to objects </a:t>
            </a:r>
            <a:r>
              <a:rPr lang="en-US" sz="3200" dirty="0">
                <a:solidFill>
                  <a:schemeClr val="accent2"/>
                </a:solidFill>
              </a:rPr>
              <a:t>at creation time </a:t>
            </a:r>
            <a:r>
              <a:rPr lang="en-US" sz="3200" dirty="0">
                <a:solidFill>
                  <a:schemeClr val="bg1"/>
                </a:solidFill>
              </a:rPr>
              <a:t>and subsequently </a:t>
            </a:r>
            <a:r>
              <a:rPr lang="en-US" sz="3200" dirty="0">
                <a:solidFill>
                  <a:schemeClr val="accent2"/>
                </a:solidFill>
              </a:rPr>
              <a:t>added  or  modified at any time</a:t>
            </a:r>
            <a:r>
              <a:rPr lang="en-US" sz="3200" dirty="0">
                <a:solidFill>
                  <a:schemeClr val="bg1"/>
                </a:solidFill>
              </a:rPr>
              <a:t>.</a:t>
            </a:r>
          </a:p>
          <a:p>
            <a:endParaRPr lang="en-US" sz="3200" dirty="0">
              <a:solidFill>
                <a:schemeClr val="bg1"/>
              </a:solidFill>
            </a:endParaRPr>
          </a:p>
          <a:p>
            <a:r>
              <a:rPr lang="en-US" sz="3200" dirty="0">
                <a:solidFill>
                  <a:schemeClr val="bg1"/>
                </a:solidFill>
              </a:rPr>
              <a:t>Labels are </a:t>
            </a:r>
            <a:r>
              <a:rPr lang="en-US" sz="3200" dirty="0">
                <a:solidFill>
                  <a:schemeClr val="accent2"/>
                </a:solidFill>
              </a:rPr>
              <a:t>limited to 63 characters</a:t>
            </a:r>
            <a:r>
              <a:rPr lang="en-US" sz="3200" dirty="0">
                <a:solidFill>
                  <a:schemeClr val="bg1"/>
                </a:solidFill>
              </a:rPr>
              <a:t>, should be short.</a:t>
            </a:r>
          </a:p>
          <a:p>
            <a:r>
              <a:rPr lang="en-US" sz="3200" b="1" dirty="0">
                <a:solidFill>
                  <a:schemeClr val="accent2"/>
                </a:solidFill>
              </a:rPr>
              <a:t>Start and end </a:t>
            </a:r>
            <a:r>
              <a:rPr lang="en-US" sz="3200" dirty="0">
                <a:solidFill>
                  <a:schemeClr val="bg1"/>
                </a:solidFill>
              </a:rPr>
              <a:t>with an </a:t>
            </a:r>
            <a:r>
              <a:rPr lang="en-US" sz="3200" dirty="0">
                <a:solidFill>
                  <a:schemeClr val="accent2"/>
                </a:solidFill>
              </a:rPr>
              <a:t>alphanumeric character </a:t>
            </a:r>
            <a:r>
              <a:rPr lang="en-US" sz="3200" dirty="0">
                <a:solidFill>
                  <a:schemeClr val="bg1"/>
                </a:solidFill>
              </a:rPr>
              <a:t>(unless it’s empty),</a:t>
            </a:r>
          </a:p>
          <a:p>
            <a:r>
              <a:rPr lang="en-US" sz="3200" dirty="0">
                <a:solidFill>
                  <a:schemeClr val="bg1"/>
                </a:solidFill>
              </a:rPr>
              <a:t>Only include dashes (</a:t>
            </a:r>
            <a:r>
              <a:rPr lang="en-US" sz="3200" dirty="0">
                <a:solidFill>
                  <a:schemeClr val="accent2"/>
                </a:solidFill>
              </a:rPr>
              <a:t>-</a:t>
            </a:r>
            <a:r>
              <a:rPr lang="en-US" sz="3200" dirty="0">
                <a:solidFill>
                  <a:schemeClr val="bg1"/>
                </a:solidFill>
              </a:rPr>
              <a:t>), underscores (</a:t>
            </a:r>
            <a:r>
              <a:rPr lang="en-US" sz="3200" dirty="0">
                <a:solidFill>
                  <a:schemeClr val="accent2"/>
                </a:solidFill>
              </a:rPr>
              <a:t>_</a:t>
            </a:r>
            <a:r>
              <a:rPr lang="en-US" sz="3200" dirty="0">
                <a:solidFill>
                  <a:schemeClr val="bg1"/>
                </a:solidFill>
              </a:rPr>
              <a:t>), dots (.), and </a:t>
            </a:r>
            <a:r>
              <a:rPr lang="en-US" sz="3200" dirty="0">
                <a:solidFill>
                  <a:schemeClr val="accent2"/>
                </a:solidFill>
              </a:rPr>
              <a:t>alpha </a:t>
            </a:r>
            <a:r>
              <a:rPr lang="en-US" sz="3200" dirty="0" err="1">
                <a:solidFill>
                  <a:schemeClr val="accent2"/>
                </a:solidFill>
              </a:rPr>
              <a:t>numerics</a:t>
            </a:r>
            <a:r>
              <a:rPr lang="en-US" sz="3200" dirty="0">
                <a:solidFill>
                  <a:schemeClr val="bg1"/>
                </a:solidFill>
              </a:rPr>
              <a:t>.</a:t>
            </a:r>
          </a:p>
        </p:txBody>
      </p:sp>
    </p:spTree>
    <p:extLst>
      <p:ext uri="{BB962C8B-B14F-4D97-AF65-F5344CB8AC3E}">
        <p14:creationId xmlns:p14="http://schemas.microsoft.com/office/powerpoint/2010/main" val="394133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21166-D9D8-A6A3-DA9A-0FE65562D5EB}"/>
              </a:ext>
            </a:extLst>
          </p:cNvPr>
          <p:cNvSpPr txBox="1"/>
          <p:nvPr/>
        </p:nvSpPr>
        <p:spPr>
          <a:xfrm>
            <a:off x="106219" y="234428"/>
            <a:ext cx="11979562" cy="5509200"/>
          </a:xfrm>
          <a:prstGeom prst="rect">
            <a:avLst/>
          </a:prstGeom>
          <a:noFill/>
        </p:spPr>
        <p:txBody>
          <a:bodyPr wrap="square">
            <a:spAutoFit/>
          </a:bodyPr>
          <a:lstStyle/>
          <a:p>
            <a:r>
              <a:rPr lang="en-US" sz="2800" dirty="0">
                <a:solidFill>
                  <a:schemeClr val="bg1"/>
                </a:solidFill>
              </a:rPr>
              <a:t>Once your objects have been labeled, you can list and query them using the labels they hold. </a:t>
            </a:r>
          </a:p>
          <a:p>
            <a:endParaRPr lang="en-US" sz="2800" dirty="0">
              <a:solidFill>
                <a:schemeClr val="bg1"/>
              </a:solidFill>
            </a:endParaRPr>
          </a:p>
          <a:p>
            <a:r>
              <a:rPr lang="en-US" sz="2800" dirty="0">
                <a:solidFill>
                  <a:schemeClr val="bg1"/>
                </a:solidFill>
              </a:rPr>
              <a:t>kubectl get pods --label "environment=production"</a:t>
            </a:r>
          </a:p>
          <a:p>
            <a:r>
              <a:rPr lang="en-US" sz="2800" dirty="0">
                <a:solidFill>
                  <a:schemeClr val="bg1"/>
                </a:solidFill>
              </a:rPr>
              <a:t>kubectl get pods -l "environment=production”</a:t>
            </a:r>
          </a:p>
          <a:p>
            <a:endParaRPr lang="en-US" sz="2800" dirty="0">
              <a:solidFill>
                <a:schemeClr val="bg1"/>
              </a:solidFill>
            </a:endParaRPr>
          </a:p>
          <a:p>
            <a:r>
              <a:rPr lang="en-US" sz="3200" dirty="0">
                <a:solidFill>
                  <a:schemeClr val="bg1"/>
                </a:solidFill>
              </a:rPr>
              <a:t>Example labels:</a:t>
            </a:r>
          </a:p>
          <a:p>
            <a:r>
              <a:rPr lang="en-US" sz="2400" dirty="0">
                <a:solidFill>
                  <a:schemeClr val="bg1"/>
                </a:solidFill>
              </a:rPr>
              <a:t>    "</a:t>
            </a:r>
            <a:r>
              <a:rPr lang="en-US" sz="2400" dirty="0">
                <a:solidFill>
                  <a:schemeClr val="accent1"/>
                </a:solidFill>
              </a:rPr>
              <a:t>release</a:t>
            </a:r>
            <a:r>
              <a:rPr lang="en-US" sz="2400" dirty="0">
                <a:solidFill>
                  <a:schemeClr val="bg1"/>
                </a:solidFill>
              </a:rPr>
              <a:t>" : "stable", "</a:t>
            </a:r>
            <a:r>
              <a:rPr lang="en-US" sz="2400" dirty="0">
                <a:solidFill>
                  <a:schemeClr val="accent1"/>
                </a:solidFill>
              </a:rPr>
              <a:t>release</a:t>
            </a:r>
            <a:r>
              <a:rPr lang="en-US" sz="2400" dirty="0">
                <a:solidFill>
                  <a:schemeClr val="bg1"/>
                </a:solidFill>
              </a:rPr>
              <a:t>" : "canary"</a:t>
            </a:r>
          </a:p>
          <a:p>
            <a:r>
              <a:rPr lang="en-US" sz="2400" dirty="0">
                <a:solidFill>
                  <a:schemeClr val="bg1"/>
                </a:solidFill>
              </a:rPr>
              <a:t>    "environment" : "dev", "</a:t>
            </a:r>
            <a:r>
              <a:rPr lang="en-US" sz="2400" dirty="0">
                <a:solidFill>
                  <a:schemeClr val="accent1"/>
                </a:solidFill>
              </a:rPr>
              <a:t>environment</a:t>
            </a:r>
            <a:r>
              <a:rPr lang="en-US" sz="2400" dirty="0">
                <a:solidFill>
                  <a:schemeClr val="bg1"/>
                </a:solidFill>
              </a:rPr>
              <a:t>" : "</a:t>
            </a:r>
            <a:r>
              <a:rPr lang="en-US" sz="2400" dirty="0" err="1">
                <a:solidFill>
                  <a:schemeClr val="bg1"/>
                </a:solidFill>
              </a:rPr>
              <a:t>qa</a:t>
            </a:r>
            <a:r>
              <a:rPr lang="en-US" sz="2400" dirty="0">
                <a:solidFill>
                  <a:schemeClr val="bg1"/>
                </a:solidFill>
              </a:rPr>
              <a:t>", "</a:t>
            </a:r>
            <a:r>
              <a:rPr lang="en-US" sz="2400" dirty="0">
                <a:solidFill>
                  <a:schemeClr val="accent1"/>
                </a:solidFill>
              </a:rPr>
              <a:t>environment</a:t>
            </a:r>
            <a:r>
              <a:rPr lang="en-US" sz="2400" dirty="0">
                <a:solidFill>
                  <a:schemeClr val="bg1"/>
                </a:solidFill>
              </a:rPr>
              <a:t>" : "production"</a:t>
            </a:r>
          </a:p>
          <a:p>
            <a:r>
              <a:rPr lang="en-US" sz="2400" dirty="0">
                <a:solidFill>
                  <a:schemeClr val="bg1"/>
                </a:solidFill>
              </a:rPr>
              <a:t>    "</a:t>
            </a:r>
            <a:r>
              <a:rPr lang="en-US" sz="2400" dirty="0">
                <a:solidFill>
                  <a:schemeClr val="accent1"/>
                </a:solidFill>
              </a:rPr>
              <a:t>tier</a:t>
            </a:r>
            <a:r>
              <a:rPr lang="en-US" sz="2400" dirty="0">
                <a:solidFill>
                  <a:schemeClr val="bg1"/>
                </a:solidFill>
              </a:rPr>
              <a:t>" : "frontend", "</a:t>
            </a:r>
            <a:r>
              <a:rPr lang="en-US" sz="2400" dirty="0">
                <a:solidFill>
                  <a:schemeClr val="accent1"/>
                </a:solidFill>
              </a:rPr>
              <a:t>tier</a:t>
            </a:r>
            <a:r>
              <a:rPr lang="en-US" sz="2400" dirty="0">
                <a:solidFill>
                  <a:schemeClr val="bg1"/>
                </a:solidFill>
              </a:rPr>
              <a:t>" : "backend", "</a:t>
            </a:r>
            <a:r>
              <a:rPr lang="en-US" sz="2400" dirty="0">
                <a:solidFill>
                  <a:schemeClr val="accent1"/>
                </a:solidFill>
              </a:rPr>
              <a:t>tier</a:t>
            </a:r>
            <a:r>
              <a:rPr lang="en-US" sz="2400" dirty="0">
                <a:solidFill>
                  <a:schemeClr val="bg1"/>
                </a:solidFill>
              </a:rPr>
              <a:t>" : "cache"</a:t>
            </a:r>
          </a:p>
          <a:p>
            <a:r>
              <a:rPr lang="en-US" sz="2400" dirty="0">
                <a:solidFill>
                  <a:schemeClr val="bg1"/>
                </a:solidFill>
              </a:rPr>
              <a:t>    "</a:t>
            </a:r>
            <a:r>
              <a:rPr lang="en-US" sz="2400" dirty="0">
                <a:solidFill>
                  <a:schemeClr val="accent1"/>
                </a:solidFill>
              </a:rPr>
              <a:t>partition</a:t>
            </a:r>
            <a:r>
              <a:rPr lang="en-US" sz="2400" dirty="0">
                <a:solidFill>
                  <a:schemeClr val="bg1"/>
                </a:solidFill>
              </a:rPr>
              <a:t>" : "</a:t>
            </a:r>
            <a:r>
              <a:rPr lang="en-US" sz="2400" dirty="0" err="1">
                <a:solidFill>
                  <a:schemeClr val="bg1"/>
                </a:solidFill>
              </a:rPr>
              <a:t>customerA</a:t>
            </a:r>
            <a:r>
              <a:rPr lang="en-US" sz="2400" dirty="0">
                <a:solidFill>
                  <a:schemeClr val="bg1"/>
                </a:solidFill>
              </a:rPr>
              <a:t>", "</a:t>
            </a:r>
            <a:r>
              <a:rPr lang="en-US" sz="2400" dirty="0">
                <a:solidFill>
                  <a:schemeClr val="accent1"/>
                </a:solidFill>
              </a:rPr>
              <a:t>partition</a:t>
            </a:r>
            <a:r>
              <a:rPr lang="en-US" sz="2400" dirty="0">
                <a:solidFill>
                  <a:schemeClr val="bg1"/>
                </a:solidFill>
              </a:rPr>
              <a:t>" : "</a:t>
            </a:r>
            <a:r>
              <a:rPr lang="en-US" sz="2400" dirty="0" err="1">
                <a:solidFill>
                  <a:schemeClr val="bg1"/>
                </a:solidFill>
              </a:rPr>
              <a:t>customerB</a:t>
            </a:r>
            <a:r>
              <a:rPr lang="en-US" sz="2400" dirty="0">
                <a:solidFill>
                  <a:schemeClr val="bg1"/>
                </a:solidFill>
              </a:rPr>
              <a:t>"</a:t>
            </a:r>
          </a:p>
          <a:p>
            <a:r>
              <a:rPr lang="en-US" sz="2400" dirty="0">
                <a:solidFill>
                  <a:schemeClr val="bg1"/>
                </a:solidFill>
              </a:rPr>
              <a:t>    "</a:t>
            </a:r>
            <a:r>
              <a:rPr lang="en-US" sz="2400" dirty="0">
                <a:solidFill>
                  <a:schemeClr val="accent1"/>
                </a:solidFill>
              </a:rPr>
              <a:t>track</a:t>
            </a:r>
            <a:r>
              <a:rPr lang="en-US" sz="2400" dirty="0">
                <a:solidFill>
                  <a:schemeClr val="bg1"/>
                </a:solidFill>
              </a:rPr>
              <a:t>" : "daily", "</a:t>
            </a:r>
            <a:r>
              <a:rPr lang="en-US" sz="2400" dirty="0">
                <a:solidFill>
                  <a:schemeClr val="accent1"/>
                </a:solidFill>
              </a:rPr>
              <a:t>track</a:t>
            </a:r>
            <a:r>
              <a:rPr lang="en-US" sz="2400" dirty="0">
                <a:solidFill>
                  <a:schemeClr val="bg1"/>
                </a:solidFill>
              </a:rPr>
              <a:t>" : "weekly"</a:t>
            </a:r>
          </a:p>
          <a:p>
            <a:endParaRPr lang="en-US" sz="3200" dirty="0">
              <a:solidFill>
                <a:schemeClr val="bg1"/>
              </a:solidFill>
            </a:endParaRPr>
          </a:p>
        </p:txBody>
      </p:sp>
      <p:cxnSp>
        <p:nvCxnSpPr>
          <p:cNvPr id="2" name="Connector: Curved 1">
            <a:extLst>
              <a:ext uri="{FF2B5EF4-FFF2-40B4-BE49-F238E27FC236}">
                <a16:creationId xmlns:a16="http://schemas.microsoft.com/office/drawing/2014/main" id="{0EE57A7E-9667-110A-0C7D-8F4ABBA69F6D}"/>
              </a:ext>
            </a:extLst>
          </p:cNvPr>
          <p:cNvCxnSpPr>
            <a:cxnSpLocks/>
          </p:cNvCxnSpPr>
          <p:nvPr/>
        </p:nvCxnSpPr>
        <p:spPr>
          <a:xfrm rot="10800000">
            <a:off x="7132321" y="2181498"/>
            <a:ext cx="2715065" cy="1698841"/>
          </a:xfrm>
          <a:prstGeom prst="curvedConnector3">
            <a:avLst>
              <a:gd name="adj1" fmla="val -41537"/>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122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par>
                          <p:cTn id="33" fill="hold">
                            <p:stCondLst>
                              <p:cond delay="3700"/>
                            </p:stCondLst>
                            <p:childTnLst>
                              <p:par>
                                <p:cTn id="34" presetID="22" presetClass="entr" presetSubtype="4"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iterate type="lt">
                                    <p:tmPct val="10000"/>
                                  </p:iterate>
                                  <p:childTnLst>
                                    <p:set>
                                      <p:cBhvr>
                                        <p:cTn id="40" dur="1" fill="hold">
                                          <p:stCondLst>
                                            <p:cond delay="0"/>
                                          </p:stCondLst>
                                        </p:cTn>
                                        <p:tgtEl>
                                          <p:spTgt spid="3">
                                            <p:txEl>
                                              <p:pRg st="8" end="8"/>
                                            </p:txEl>
                                          </p:spTgt>
                                        </p:tgtEl>
                                        <p:attrNameLst>
                                          <p:attrName>style.visibility</p:attrName>
                                        </p:attrNameLst>
                                      </p:cBhvr>
                                      <p:to>
                                        <p:strVal val="visible"/>
                                      </p:to>
                                    </p:set>
                                    <p:animEffect transition="in" filter="wipe(left)">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iterate type="lt">
                                    <p:tmPct val="10000"/>
                                  </p:iterate>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iterate type="lt">
                                    <p:tmPct val="10000"/>
                                  </p:iterate>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wipe(left)">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CF1C1D-6DD7-2584-4BBE-1810B3EF6A55}"/>
              </a:ext>
            </a:extLst>
          </p:cNvPr>
          <p:cNvSpPr txBox="1"/>
          <p:nvPr/>
        </p:nvSpPr>
        <p:spPr>
          <a:xfrm>
            <a:off x="460464" y="0"/>
            <a:ext cx="6528163" cy="6924973"/>
          </a:xfrm>
          <a:prstGeom prst="rect">
            <a:avLst/>
          </a:prstGeom>
          <a:noFill/>
        </p:spPr>
        <p:txBody>
          <a:bodyPr wrap="square">
            <a:spAutoFit/>
          </a:bodyPr>
          <a:lstStyle/>
          <a:p>
            <a:r>
              <a:rPr lang="en-US" sz="1600" dirty="0">
                <a:solidFill>
                  <a:srgbClr val="00B0F0"/>
                </a:solidFill>
              </a:rPr>
              <a:t>apiVersion</a:t>
            </a:r>
            <a:r>
              <a:rPr lang="en-US" sz="1600" dirty="0">
                <a:solidFill>
                  <a:schemeClr val="bg1"/>
                </a:solidFill>
              </a:rPr>
              <a:t>: apps/v1</a:t>
            </a:r>
          </a:p>
          <a:p>
            <a:r>
              <a:rPr lang="en-US" sz="1600" dirty="0">
                <a:solidFill>
                  <a:srgbClr val="00B0F0"/>
                </a:solidFill>
              </a:rPr>
              <a:t>kind</a:t>
            </a:r>
            <a:r>
              <a:rPr lang="en-US" sz="1600" dirty="0">
                <a:solidFill>
                  <a:schemeClr val="bg1"/>
                </a:solidFill>
              </a:rPr>
              <a:t>: </a:t>
            </a:r>
            <a:r>
              <a:rPr lang="en-US" sz="1600" b="1" dirty="0">
                <a:solidFill>
                  <a:schemeClr val="bg1"/>
                </a:solidFill>
              </a:rPr>
              <a:t>Deployment</a:t>
            </a:r>
          </a:p>
          <a:p>
            <a:r>
              <a:rPr lang="en-US" sz="1600" dirty="0">
                <a:solidFill>
                  <a:srgbClr val="00B0F0"/>
                </a:solidFill>
              </a:rPr>
              <a:t>metadata</a:t>
            </a:r>
            <a:r>
              <a:rPr lang="en-US" sz="1600" dirty="0">
                <a:solidFill>
                  <a:schemeClr val="bg1"/>
                </a:solidFill>
              </a:rPr>
              <a:t>:</a:t>
            </a:r>
          </a:p>
          <a:p>
            <a:r>
              <a:rPr lang="en-US" sz="1600" dirty="0">
                <a:solidFill>
                  <a:schemeClr val="bg1"/>
                </a:solidFill>
              </a:rPr>
              <a:t>  </a:t>
            </a:r>
            <a:r>
              <a:rPr lang="en-US" sz="1600" dirty="0">
                <a:solidFill>
                  <a:srgbClr val="00B0F0"/>
                </a:solidFill>
              </a:rPr>
              <a:t>name</a:t>
            </a:r>
            <a:r>
              <a:rPr lang="en-US" sz="1600" dirty="0">
                <a:solidFill>
                  <a:schemeClr val="bg1"/>
                </a:solidFill>
              </a:rPr>
              <a:t>: env-deploy</a:t>
            </a:r>
          </a:p>
          <a:p>
            <a:r>
              <a:rPr lang="en-US" sz="1600" dirty="0">
                <a:solidFill>
                  <a:schemeClr val="bg1"/>
                </a:solidFill>
              </a:rPr>
              <a:t>  </a:t>
            </a:r>
            <a:r>
              <a:rPr lang="en-US" sz="1600" dirty="0">
                <a:solidFill>
                  <a:srgbClr val="00B0F0"/>
                </a:solidFill>
              </a:rPr>
              <a:t>labels</a:t>
            </a:r>
            <a:r>
              <a:rPr lang="en-US" sz="1600" dirty="0">
                <a:solidFill>
                  <a:schemeClr val="bg1"/>
                </a:solidFill>
              </a:rPr>
              <a:t>:</a:t>
            </a:r>
          </a:p>
          <a:p>
            <a:r>
              <a:rPr lang="en-US" sz="1600" b="1" dirty="0">
                <a:solidFill>
                  <a:schemeClr val="accent1"/>
                </a:solidFill>
              </a:rPr>
              <a:t>    app: env-deploy</a:t>
            </a:r>
          </a:p>
          <a:p>
            <a:r>
              <a:rPr lang="en-US" sz="1600" b="1" dirty="0">
                <a:solidFill>
                  <a:schemeClr val="accent1"/>
                </a:solidFill>
              </a:rPr>
              <a:t>    release: stable</a:t>
            </a:r>
          </a:p>
          <a:p>
            <a:r>
              <a:rPr lang="en-US" sz="1600" b="1" dirty="0">
                <a:solidFill>
                  <a:schemeClr val="accent1"/>
                </a:solidFill>
              </a:rPr>
              <a:t>    partition: </a:t>
            </a:r>
            <a:r>
              <a:rPr lang="en-US" sz="1600" b="1" dirty="0" err="1">
                <a:solidFill>
                  <a:schemeClr val="accent1"/>
                </a:solidFill>
              </a:rPr>
              <a:t>customerA</a:t>
            </a:r>
            <a:endParaRPr lang="en-US" sz="1600" b="1" dirty="0">
              <a:solidFill>
                <a:schemeClr val="accent1"/>
              </a:solidFill>
            </a:endParaRPr>
          </a:p>
          <a:p>
            <a:r>
              <a:rPr lang="en-US" sz="1600" dirty="0">
                <a:solidFill>
                  <a:srgbClr val="00B0F0"/>
                </a:solidFill>
              </a:rPr>
              <a:t>spec</a:t>
            </a:r>
            <a:r>
              <a:rPr lang="en-US" sz="1600" dirty="0">
                <a:solidFill>
                  <a:schemeClr val="bg1"/>
                </a:solidFill>
              </a:rPr>
              <a:t>:</a:t>
            </a:r>
          </a:p>
          <a:p>
            <a:r>
              <a:rPr lang="en-US" sz="1600" dirty="0">
                <a:solidFill>
                  <a:schemeClr val="bg1"/>
                </a:solidFill>
              </a:rPr>
              <a:t> </a:t>
            </a:r>
            <a:r>
              <a:rPr lang="en-US" sz="1600" dirty="0">
                <a:solidFill>
                  <a:srgbClr val="00B0F0"/>
                </a:solidFill>
              </a:rPr>
              <a:t>replicas</a:t>
            </a:r>
            <a:r>
              <a:rPr lang="en-US" sz="1600" dirty="0">
                <a:solidFill>
                  <a:schemeClr val="bg1"/>
                </a:solidFill>
              </a:rPr>
              <a:t>: 3 </a:t>
            </a:r>
          </a:p>
          <a:p>
            <a:r>
              <a:rPr lang="en-US" sz="1600" dirty="0">
                <a:solidFill>
                  <a:schemeClr val="bg1"/>
                </a:solidFill>
              </a:rPr>
              <a:t> </a:t>
            </a:r>
            <a:r>
              <a:rPr lang="en-US" sz="1600" dirty="0">
                <a:solidFill>
                  <a:srgbClr val="00B0F0"/>
                </a:solidFill>
              </a:rPr>
              <a:t>selector</a:t>
            </a:r>
            <a:r>
              <a:rPr lang="en-US" sz="1600" dirty="0">
                <a:solidFill>
                  <a:schemeClr val="bg1"/>
                </a:solidFill>
              </a:rPr>
              <a:t>:</a:t>
            </a:r>
          </a:p>
          <a:p>
            <a:r>
              <a:rPr lang="en-US" sz="1600" dirty="0">
                <a:solidFill>
                  <a:schemeClr val="bg1"/>
                </a:solidFill>
              </a:rPr>
              <a:t>    </a:t>
            </a:r>
            <a:r>
              <a:rPr lang="en-US" sz="1600" b="1" dirty="0" err="1">
                <a:solidFill>
                  <a:srgbClr val="00B0F0"/>
                </a:solidFill>
              </a:rPr>
              <a:t>matchLabels</a:t>
            </a:r>
            <a:r>
              <a:rPr lang="en-US" sz="1600" dirty="0">
                <a:solidFill>
                  <a:schemeClr val="bg1"/>
                </a:solidFill>
              </a:rPr>
              <a:t>:</a:t>
            </a:r>
          </a:p>
          <a:p>
            <a:r>
              <a:rPr lang="en-US" sz="1600" b="1" dirty="0">
                <a:solidFill>
                  <a:schemeClr val="accent1"/>
                </a:solidFill>
              </a:rPr>
              <a:t>        app: env-deploy</a:t>
            </a:r>
          </a:p>
          <a:p>
            <a:r>
              <a:rPr lang="en-US" sz="1600" b="1" dirty="0">
                <a:solidFill>
                  <a:schemeClr val="accent1"/>
                </a:solidFill>
              </a:rPr>
              <a:t>    </a:t>
            </a:r>
            <a:r>
              <a:rPr lang="en-US" sz="1600" b="1" dirty="0" err="1">
                <a:solidFill>
                  <a:schemeClr val="accent1"/>
                </a:solidFill>
              </a:rPr>
              <a:t>matchExpressions</a:t>
            </a:r>
            <a:r>
              <a:rPr lang="en-US" sz="1600" b="1" dirty="0">
                <a:solidFill>
                  <a:schemeClr val="accent1"/>
                </a:solidFill>
              </a:rPr>
              <a:t>:</a:t>
            </a:r>
          </a:p>
          <a:p>
            <a:r>
              <a:rPr lang="en-US" sz="1600" b="1" dirty="0">
                <a:solidFill>
                  <a:schemeClr val="accent1"/>
                </a:solidFill>
              </a:rPr>
              <a:t>     - { key: release, operator: In, values: [stable] }</a:t>
            </a:r>
          </a:p>
          <a:p>
            <a:r>
              <a:rPr lang="en-US" sz="1600" b="1" dirty="0">
                <a:solidFill>
                  <a:schemeClr val="accent1"/>
                </a:solidFill>
              </a:rPr>
              <a:t>     - { key: partition, operator: In, values: [</a:t>
            </a:r>
            <a:r>
              <a:rPr lang="en-US" sz="1600" b="1" dirty="0" err="1">
                <a:solidFill>
                  <a:schemeClr val="accent1"/>
                </a:solidFill>
              </a:rPr>
              <a:t>customerA</a:t>
            </a:r>
            <a:r>
              <a:rPr lang="en-US" sz="1600" b="1" dirty="0">
                <a:solidFill>
                  <a:schemeClr val="accent1"/>
                </a:solidFill>
              </a:rPr>
              <a:t>] }</a:t>
            </a:r>
          </a:p>
          <a:p>
            <a:r>
              <a:rPr lang="en-US" sz="1600" b="1" dirty="0">
                <a:solidFill>
                  <a:schemeClr val="accent1"/>
                </a:solidFill>
              </a:rPr>
              <a:t>     - { key: environment, operator: </a:t>
            </a:r>
            <a:r>
              <a:rPr lang="en-US" sz="1600" b="1" dirty="0" err="1">
                <a:solidFill>
                  <a:schemeClr val="accent1"/>
                </a:solidFill>
              </a:rPr>
              <a:t>NotIn</a:t>
            </a:r>
            <a:r>
              <a:rPr lang="en-US" sz="1600" b="1" dirty="0">
                <a:solidFill>
                  <a:schemeClr val="accent1"/>
                </a:solidFill>
              </a:rPr>
              <a:t>, values: [dev] }</a:t>
            </a:r>
            <a:r>
              <a:rPr lang="en-US" sz="1600" dirty="0">
                <a:solidFill>
                  <a:schemeClr val="bg1"/>
                </a:solidFill>
              </a:rPr>
              <a:t>  </a:t>
            </a:r>
          </a:p>
          <a:p>
            <a:r>
              <a:rPr lang="en-US" sz="1600" dirty="0">
                <a:solidFill>
                  <a:schemeClr val="bg1"/>
                </a:solidFill>
              </a:rPr>
              <a:t> </a:t>
            </a:r>
            <a:r>
              <a:rPr lang="en-US" sz="1600" dirty="0">
                <a:solidFill>
                  <a:srgbClr val="00B0F0"/>
                </a:solidFill>
              </a:rPr>
              <a:t>template</a:t>
            </a:r>
            <a:r>
              <a:rPr lang="en-US" sz="1600" dirty="0">
                <a:solidFill>
                  <a:schemeClr val="bg1"/>
                </a:solidFill>
              </a:rPr>
              <a:t>:</a:t>
            </a:r>
          </a:p>
          <a:p>
            <a:r>
              <a:rPr lang="en-US" sz="1600" dirty="0">
                <a:solidFill>
                  <a:schemeClr val="bg1"/>
                </a:solidFill>
              </a:rPr>
              <a:t>    </a:t>
            </a:r>
            <a:r>
              <a:rPr lang="en-US" sz="1600" dirty="0">
                <a:solidFill>
                  <a:srgbClr val="00B0F0"/>
                </a:solidFill>
              </a:rPr>
              <a:t>metadata</a:t>
            </a:r>
            <a:r>
              <a:rPr lang="en-US" sz="1600" dirty="0">
                <a:solidFill>
                  <a:schemeClr val="bg1"/>
                </a:solidFill>
              </a:rPr>
              <a:t>:</a:t>
            </a:r>
          </a:p>
          <a:p>
            <a:r>
              <a:rPr lang="en-US" sz="1600" dirty="0">
                <a:solidFill>
                  <a:schemeClr val="bg1"/>
                </a:solidFill>
              </a:rPr>
              <a:t>      </a:t>
            </a:r>
            <a:r>
              <a:rPr lang="en-US" sz="1600" dirty="0">
                <a:solidFill>
                  <a:srgbClr val="00B0F0"/>
                </a:solidFill>
              </a:rPr>
              <a:t>labels</a:t>
            </a:r>
            <a:r>
              <a:rPr lang="en-US" sz="1600" dirty="0">
                <a:solidFill>
                  <a:schemeClr val="bg1"/>
                </a:solidFill>
              </a:rPr>
              <a:t>:</a:t>
            </a:r>
          </a:p>
          <a:p>
            <a:r>
              <a:rPr lang="en-US" sz="1600" b="1" dirty="0">
                <a:solidFill>
                  <a:schemeClr val="accent1"/>
                </a:solidFill>
              </a:rPr>
              <a:t>        app: env-deploy</a:t>
            </a:r>
          </a:p>
          <a:p>
            <a:r>
              <a:rPr lang="en-US" sz="1600" b="1" dirty="0">
                <a:solidFill>
                  <a:schemeClr val="accent1"/>
                </a:solidFill>
              </a:rPr>
              <a:t>        release: stable</a:t>
            </a:r>
          </a:p>
          <a:p>
            <a:r>
              <a:rPr lang="en-US" sz="1600" b="1" dirty="0">
                <a:solidFill>
                  <a:schemeClr val="accent1"/>
                </a:solidFill>
              </a:rPr>
              <a:t>        partition: </a:t>
            </a:r>
            <a:r>
              <a:rPr lang="en-US" sz="1600" b="1" dirty="0" err="1">
                <a:solidFill>
                  <a:schemeClr val="accent1"/>
                </a:solidFill>
              </a:rPr>
              <a:t>customerA</a:t>
            </a:r>
            <a:endParaRPr lang="en-US" sz="1600" b="1" dirty="0">
              <a:solidFill>
                <a:schemeClr val="accent1"/>
              </a:solidFill>
            </a:endParaRPr>
          </a:p>
          <a:p>
            <a:r>
              <a:rPr lang="en-US" sz="1600" dirty="0">
                <a:solidFill>
                  <a:schemeClr val="bg1"/>
                </a:solidFill>
              </a:rPr>
              <a:t>    </a:t>
            </a:r>
            <a:r>
              <a:rPr lang="en-US" sz="1600" dirty="0">
                <a:solidFill>
                  <a:srgbClr val="00B0F0"/>
                </a:solidFill>
              </a:rPr>
              <a:t>spec</a:t>
            </a:r>
            <a:r>
              <a:rPr lang="en-US" sz="1600" dirty="0">
                <a:solidFill>
                  <a:schemeClr val="bg1"/>
                </a:solidFill>
              </a:rPr>
              <a:t>:</a:t>
            </a:r>
          </a:p>
          <a:p>
            <a:r>
              <a:rPr lang="en-US" sz="1600" dirty="0">
                <a:solidFill>
                  <a:schemeClr val="bg1"/>
                </a:solidFill>
              </a:rPr>
              <a:t>      </a:t>
            </a:r>
            <a:r>
              <a:rPr lang="en-US" sz="1600" dirty="0">
                <a:solidFill>
                  <a:srgbClr val="00B0F0"/>
                </a:solidFill>
              </a:rPr>
              <a:t>containers</a:t>
            </a:r>
            <a:r>
              <a:rPr lang="en-US" sz="1600" dirty="0">
                <a:solidFill>
                  <a:schemeClr val="bg1"/>
                </a:solidFill>
              </a:rPr>
              <a:t>:</a:t>
            </a:r>
          </a:p>
          <a:p>
            <a:r>
              <a:rPr lang="en-US" sz="1600" dirty="0">
                <a:solidFill>
                  <a:schemeClr val="bg1"/>
                </a:solidFill>
              </a:rPr>
              <a:t>      - </a:t>
            </a:r>
            <a:r>
              <a:rPr lang="en-US" sz="1600" dirty="0">
                <a:solidFill>
                  <a:srgbClr val="00B0F0"/>
                </a:solidFill>
              </a:rPr>
              <a:t>name</a:t>
            </a:r>
            <a:r>
              <a:rPr lang="en-US" sz="1600" dirty="0">
                <a:solidFill>
                  <a:schemeClr val="bg1"/>
                </a:solidFill>
              </a:rPr>
              <a:t>: env-</a:t>
            </a:r>
            <a:r>
              <a:rPr lang="en-US" sz="1600" dirty="0" err="1">
                <a:solidFill>
                  <a:schemeClr val="bg1"/>
                </a:solidFill>
              </a:rPr>
              <a:t>cont</a:t>
            </a:r>
            <a:endParaRPr lang="en-US" sz="1600" dirty="0">
              <a:solidFill>
                <a:schemeClr val="bg1"/>
              </a:solidFill>
            </a:endParaRPr>
          </a:p>
          <a:p>
            <a:r>
              <a:rPr lang="en-US" sz="1600" dirty="0">
                <a:solidFill>
                  <a:schemeClr val="bg1"/>
                </a:solidFill>
              </a:rPr>
              <a:t>        </a:t>
            </a:r>
            <a:r>
              <a:rPr lang="en-US" sz="1600" dirty="0">
                <a:solidFill>
                  <a:srgbClr val="00B0F0"/>
                </a:solidFill>
              </a:rPr>
              <a:t>image</a:t>
            </a:r>
            <a:r>
              <a:rPr lang="en-US" sz="1600" dirty="0">
                <a:solidFill>
                  <a:schemeClr val="bg1"/>
                </a:solidFill>
              </a:rPr>
              <a:t>: nginx</a:t>
            </a:r>
          </a:p>
        </p:txBody>
      </p:sp>
      <p:sp>
        <p:nvSpPr>
          <p:cNvPr id="5" name="Rectangle 4">
            <a:extLst>
              <a:ext uri="{FF2B5EF4-FFF2-40B4-BE49-F238E27FC236}">
                <a16:creationId xmlns:a16="http://schemas.microsoft.com/office/drawing/2014/main" id="{AA425803-80FF-EDCF-7A5E-04DF19D71B67}"/>
              </a:ext>
            </a:extLst>
          </p:cNvPr>
          <p:cNvSpPr/>
          <p:nvPr/>
        </p:nvSpPr>
        <p:spPr>
          <a:xfrm>
            <a:off x="637400" y="2701575"/>
            <a:ext cx="1348154" cy="28546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B53098-4F75-CC4F-6697-1474E8B3F5A3}"/>
              </a:ext>
            </a:extLst>
          </p:cNvPr>
          <p:cNvSpPr/>
          <p:nvPr/>
        </p:nvSpPr>
        <p:spPr>
          <a:xfrm>
            <a:off x="460464" y="254466"/>
            <a:ext cx="1711236" cy="31271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49C5D1-269B-B767-B965-CE2B9E328612}"/>
              </a:ext>
            </a:extLst>
          </p:cNvPr>
          <p:cNvSpPr/>
          <p:nvPr/>
        </p:nvSpPr>
        <p:spPr>
          <a:xfrm>
            <a:off x="459878" y="1041399"/>
            <a:ext cx="2518202" cy="95415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3BC733-A7D8-3C18-64E5-F7F1750A4463}"/>
              </a:ext>
            </a:extLst>
          </p:cNvPr>
          <p:cNvSpPr/>
          <p:nvPr/>
        </p:nvSpPr>
        <p:spPr>
          <a:xfrm>
            <a:off x="637400" y="3223563"/>
            <a:ext cx="4681360" cy="10450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694CC5-903E-6194-360A-9369D53B8FF8}"/>
              </a:ext>
            </a:extLst>
          </p:cNvPr>
          <p:cNvSpPr/>
          <p:nvPr/>
        </p:nvSpPr>
        <p:spPr>
          <a:xfrm>
            <a:off x="726453" y="4641410"/>
            <a:ext cx="2160439" cy="104502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DDAAD0-6110-1CB5-EDD0-746C3C949AA9}"/>
              </a:ext>
            </a:extLst>
          </p:cNvPr>
          <p:cNvSpPr/>
          <p:nvPr/>
        </p:nvSpPr>
        <p:spPr>
          <a:xfrm>
            <a:off x="726453" y="2939972"/>
            <a:ext cx="1724647" cy="28359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6510CA4F-1CD5-7AE5-C935-33AF98967F8F}"/>
              </a:ext>
            </a:extLst>
          </p:cNvPr>
          <p:cNvSpPr/>
          <p:nvPr/>
        </p:nvSpPr>
        <p:spPr>
          <a:xfrm>
            <a:off x="7493000" y="1995554"/>
            <a:ext cx="2324100" cy="1789046"/>
          </a:xfrm>
          <a:prstGeom prst="wedgeEllipseCallout">
            <a:avLst>
              <a:gd name="adj1" fmla="val -140505"/>
              <a:gd name="adj2" fmla="val 43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Set-based requirement</a:t>
            </a:r>
          </a:p>
        </p:txBody>
      </p:sp>
      <p:cxnSp>
        <p:nvCxnSpPr>
          <p:cNvPr id="4" name="Straight Arrow Connector 3">
            <a:extLst>
              <a:ext uri="{FF2B5EF4-FFF2-40B4-BE49-F238E27FC236}">
                <a16:creationId xmlns:a16="http://schemas.microsoft.com/office/drawing/2014/main" id="{12488233-D034-B6E3-7D3E-9912AA10AB6A}"/>
              </a:ext>
            </a:extLst>
          </p:cNvPr>
          <p:cNvCxnSpPr/>
          <p:nvPr/>
        </p:nvCxnSpPr>
        <p:spPr>
          <a:xfrm>
            <a:off x="554001" y="2701575"/>
            <a:ext cx="1125415" cy="0"/>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2466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2000"/>
                                        <p:tgtEl>
                                          <p:spTgt spid="5"/>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heel(1)">
                                      <p:cBhvr>
                                        <p:cTn id="30" dur="2000"/>
                                        <p:tgtEl>
                                          <p:spTgt spid="10"/>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heel(1)">
                                      <p:cBhvr>
                                        <p:cTn id="37" dur="2000"/>
                                        <p:tgtEl>
                                          <p:spTgt spid="8"/>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4"/>
                                        </p:tgtEl>
                                      </p:cBhvr>
                                    </p:animEffect>
                                    <p:set>
                                      <p:cBhvr>
                                        <p:cTn id="42" dur="1" fill="hold">
                                          <p:stCondLst>
                                            <p:cond delay="499"/>
                                          </p:stCondLst>
                                        </p:cTn>
                                        <p:tgtEl>
                                          <p:spTgt spid="4"/>
                                        </p:tgtEl>
                                        <p:attrNameLst>
                                          <p:attrName>style.visibility</p:attrName>
                                        </p:attrNameLst>
                                      </p:cBhvr>
                                      <p:to>
                                        <p:strVal val="hidden"/>
                                      </p:to>
                                    </p:set>
                                  </p:childTnLst>
                                </p:cTn>
                              </p:par>
                            </p:childTnLst>
                          </p:cTn>
                        </p:par>
                        <p:par>
                          <p:cTn id="43" fill="hold">
                            <p:stCondLst>
                              <p:cond delay="2000"/>
                            </p:stCondLst>
                            <p:childTnLst>
                              <p:par>
                                <p:cTn id="44" presetID="22" presetClass="entr" presetSubtype="2"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righ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2000"/>
                                        <p:tgtEl>
                                          <p:spTgt spid="9"/>
                                        </p:tgtEl>
                                      </p:cBhvr>
                                    </p:animEffect>
                                  </p:childTnLst>
                                </p:cTn>
                              </p:par>
                              <p:par>
                                <p:cTn id="52" presetID="1" presetClass="exit" presetSubtype="0" fill="hold" grpId="1"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5545-7467-4B78-A6BE-6AAB74DAF1FB}"/>
              </a:ext>
            </a:extLst>
          </p:cNvPr>
          <p:cNvSpPr>
            <a:spLocks noGrp="1"/>
          </p:cNvSpPr>
          <p:nvPr>
            <p:ph type="title"/>
          </p:nvPr>
        </p:nvSpPr>
        <p:spPr>
          <a:xfrm>
            <a:off x="6390249" y="140042"/>
            <a:ext cx="5801751" cy="1325563"/>
          </a:xfrm>
        </p:spPr>
        <p:txBody>
          <a:bodyPr/>
          <a:lstStyle/>
          <a:p>
            <a:r>
              <a:rPr lang="en-US" dirty="0"/>
              <a:t>Agenda of this video.</a:t>
            </a:r>
          </a:p>
        </p:txBody>
      </p:sp>
      <p:sp>
        <p:nvSpPr>
          <p:cNvPr id="3" name="Content Placeholder 2">
            <a:extLst>
              <a:ext uri="{FF2B5EF4-FFF2-40B4-BE49-F238E27FC236}">
                <a16:creationId xmlns:a16="http://schemas.microsoft.com/office/drawing/2014/main" id="{78854B53-9469-4572-BB05-1B094482C128}"/>
              </a:ext>
            </a:extLst>
          </p:cNvPr>
          <p:cNvSpPr>
            <a:spLocks noGrp="1"/>
          </p:cNvSpPr>
          <p:nvPr>
            <p:ph idx="1"/>
          </p:nvPr>
        </p:nvSpPr>
        <p:spPr>
          <a:xfrm>
            <a:off x="2623242" y="1281499"/>
            <a:ext cx="7534014" cy="4365675"/>
          </a:xfrm>
        </p:spPr>
        <p:txBody>
          <a:bodyPr>
            <a:normAutofit/>
          </a:bodyPr>
          <a:lstStyle/>
          <a:p>
            <a:pPr marL="514350" indent="-514350">
              <a:buFont typeface="+mj-lt"/>
              <a:buAutoNum type="arabicPeriod"/>
            </a:pPr>
            <a:r>
              <a:rPr lang="en-US" sz="2000" dirty="0">
                <a:solidFill>
                  <a:schemeClr val="bg1"/>
                </a:solidFill>
              </a:rPr>
              <a:t>What  is  Labels? </a:t>
            </a:r>
          </a:p>
          <a:p>
            <a:pPr marL="514350" indent="-514350">
              <a:buFont typeface="+mj-lt"/>
              <a:buAutoNum type="arabicPeriod"/>
            </a:pPr>
            <a:r>
              <a:rPr lang="en-US" dirty="0">
                <a:solidFill>
                  <a:schemeClr val="bg1"/>
                </a:solidFill>
              </a:rPr>
              <a:t>Benefit of using Labels?</a:t>
            </a:r>
          </a:p>
          <a:p>
            <a:pPr marL="514350" indent="-514350">
              <a:buFont typeface="+mj-lt"/>
              <a:buAutoNum type="arabicPeriod"/>
            </a:pPr>
            <a:r>
              <a:rPr lang="en-US" sz="2000" dirty="0">
                <a:solidFill>
                  <a:schemeClr val="bg1"/>
                </a:solidFill>
              </a:rPr>
              <a:t>Equality-based requirement</a:t>
            </a:r>
          </a:p>
          <a:p>
            <a:pPr marL="514350" indent="-514350">
              <a:buFont typeface="+mj-lt"/>
              <a:buAutoNum type="arabicPeriod"/>
            </a:pPr>
            <a:r>
              <a:rPr lang="en-US" sz="2000" dirty="0">
                <a:solidFill>
                  <a:schemeClr val="bg1"/>
                </a:solidFill>
              </a:rPr>
              <a:t>Set-based requirement</a:t>
            </a:r>
          </a:p>
          <a:p>
            <a:pPr marL="514350" indent="-514350">
              <a:buFont typeface="+mj-lt"/>
              <a:buAutoNum type="arabicPeriod"/>
            </a:pPr>
            <a:r>
              <a:rPr lang="en-US" sz="2000" dirty="0">
                <a:solidFill>
                  <a:schemeClr val="bg1"/>
                </a:solidFill>
              </a:rPr>
              <a:t>How to listing the labels?</a:t>
            </a:r>
          </a:p>
          <a:p>
            <a:pPr marL="514350" indent="-514350">
              <a:buFont typeface="+mj-lt"/>
              <a:buAutoNum type="arabicPeriod"/>
            </a:pPr>
            <a:r>
              <a:rPr lang="en-US" sz="2000" dirty="0">
                <a:solidFill>
                  <a:schemeClr val="bg1"/>
                </a:solidFill>
              </a:rPr>
              <a:t>Add / Update label on running object?</a:t>
            </a:r>
          </a:p>
          <a:p>
            <a:pPr marL="514350" indent="-514350">
              <a:buFont typeface="+mj-lt"/>
              <a:buAutoNum type="arabicPeriod"/>
            </a:pPr>
            <a:r>
              <a:rPr lang="en-US" sz="2000" dirty="0">
                <a:solidFill>
                  <a:schemeClr val="bg1"/>
                </a:solidFill>
              </a:rPr>
              <a:t>Deleting a label</a:t>
            </a:r>
          </a:p>
          <a:p>
            <a:pPr marL="514350" indent="-514350">
              <a:buFont typeface="+mj-lt"/>
              <a:buAutoNum type="arabicPeriod"/>
            </a:pPr>
            <a:r>
              <a:rPr lang="en-US" sz="2000" dirty="0">
                <a:solidFill>
                  <a:schemeClr val="bg1"/>
                </a:solidFill>
              </a:rPr>
              <a:t>Add a label to a node</a:t>
            </a:r>
          </a:p>
          <a:p>
            <a:pPr marL="514350" indent="-514350">
              <a:buFont typeface="+mj-lt"/>
              <a:buAutoNum type="arabicPeriod"/>
            </a:pPr>
            <a:r>
              <a:rPr lang="en-US" sz="2000" dirty="0">
                <a:solidFill>
                  <a:schemeClr val="bg1"/>
                </a:solidFill>
              </a:rPr>
              <a:t>LAB + EXAM</a:t>
            </a:r>
          </a:p>
        </p:txBody>
      </p:sp>
    </p:spTree>
    <p:custDataLst>
      <p:tags r:id="rId1"/>
    </p:custDataLst>
    <p:extLst>
      <p:ext uri="{BB962C8B-B14F-4D97-AF65-F5344CB8AC3E}">
        <p14:creationId xmlns:p14="http://schemas.microsoft.com/office/powerpoint/2010/main" val="283912773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35.4|1.1|7"/>
</p:tagLst>
</file>

<file path=ppt/tags/tag2.xml><?xml version="1.0" encoding="utf-8"?>
<p:tagLst xmlns:a="http://schemas.openxmlformats.org/drawingml/2006/main" xmlns:r="http://schemas.openxmlformats.org/officeDocument/2006/relationships" xmlns:p="http://schemas.openxmlformats.org/presentationml/2006/main">
  <p:tag name="TIMING" val="|35.4|1.1|7"/>
</p:tagLst>
</file>

<file path=ppt/tags/tag3.xml><?xml version="1.0" encoding="utf-8"?>
<p:tagLst xmlns:a="http://schemas.openxmlformats.org/drawingml/2006/main" xmlns:r="http://schemas.openxmlformats.org/officeDocument/2006/relationships" xmlns:p="http://schemas.openxmlformats.org/presentationml/2006/main">
  <p:tag name="TIMING" val="|35.4|1.1|7"/>
</p:tagLst>
</file>

<file path=ppt/tags/tag4.xml><?xml version="1.0" encoding="utf-8"?>
<p:tagLst xmlns:a="http://schemas.openxmlformats.org/drawingml/2006/main" xmlns:r="http://schemas.openxmlformats.org/officeDocument/2006/relationships" xmlns:p="http://schemas.openxmlformats.org/presentationml/2006/main">
  <p:tag name="TIMING" val="|35.4|1.1|7"/>
</p:tagLst>
</file>

<file path=ppt/tags/tag5.xml><?xml version="1.0" encoding="utf-8"?>
<p:tagLst xmlns:a="http://schemas.openxmlformats.org/drawingml/2006/main" xmlns:r="http://schemas.openxmlformats.org/officeDocument/2006/relationships" xmlns:p="http://schemas.openxmlformats.org/presentationml/2006/main">
  <p:tag name="TIMING" val="|35.4|1.1|7"/>
</p:tagLst>
</file>

<file path=ppt/tags/tag6.xml><?xml version="1.0" encoding="utf-8"?>
<p:tagLst xmlns:a="http://schemas.openxmlformats.org/drawingml/2006/main" xmlns:r="http://schemas.openxmlformats.org/officeDocument/2006/relationships" xmlns:p="http://schemas.openxmlformats.org/presentationml/2006/main">
  <p:tag name="TIMING" val="|35.4|1.1|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otalTime>7357</TotalTime>
  <Words>2491</Words>
  <Application>Microsoft Office PowerPoint</Application>
  <PresentationFormat>Widescreen</PresentationFormat>
  <Paragraphs>458</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Courier New</vt:lpstr>
      <vt:lpstr>Office Theme</vt:lpstr>
      <vt:lpstr>PowerPoint Presentation</vt:lpstr>
      <vt:lpstr>Kubernetes labels tagging methods</vt:lpstr>
      <vt:lpstr>Kubernetes labels tagging methods</vt:lpstr>
      <vt:lpstr>Kubernetes labels tagging methods</vt:lpstr>
      <vt:lpstr>PowerPoint Presentation</vt:lpstr>
      <vt:lpstr>PowerPoint Presentation</vt:lpstr>
      <vt:lpstr>PowerPoint Presentation</vt:lpstr>
      <vt:lpstr>PowerPoint Presentation</vt:lpstr>
      <vt:lpstr>Agenda of this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labels tagging methods</vt:lpstr>
      <vt:lpstr>Kubernetes labels tagging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RANA Anish OBS/OINIS</dc:creator>
  <cp:lastModifiedBy>RANA Anish OBS/OINIS</cp:lastModifiedBy>
  <cp:revision>214</cp:revision>
  <dcterms:created xsi:type="dcterms:W3CDTF">2023-06-07T14:11:59Z</dcterms:created>
  <dcterms:modified xsi:type="dcterms:W3CDTF">2023-08-03T14:46:03Z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Text">
    <vt:lpwstr>Orange Restricted</vt:lpwstr>
  </property>
</Properties>
</file>